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6"/>
  </p:notesMasterIdLst>
  <p:sldIdLst>
    <p:sldId id="256" r:id="rId2"/>
    <p:sldId id="403" r:id="rId3"/>
    <p:sldId id="446" r:id="rId4"/>
    <p:sldId id="404" r:id="rId5"/>
    <p:sldId id="405" r:id="rId6"/>
    <p:sldId id="412" r:id="rId7"/>
    <p:sldId id="418" r:id="rId8"/>
    <p:sldId id="406" r:id="rId9"/>
    <p:sldId id="423" r:id="rId10"/>
    <p:sldId id="439" r:id="rId11"/>
    <p:sldId id="415" r:id="rId12"/>
    <p:sldId id="424" r:id="rId13"/>
    <p:sldId id="407" r:id="rId14"/>
    <p:sldId id="431" r:id="rId15"/>
    <p:sldId id="432" r:id="rId16"/>
    <p:sldId id="434" r:id="rId17"/>
    <p:sldId id="425" r:id="rId18"/>
    <p:sldId id="438" r:id="rId19"/>
    <p:sldId id="440" r:id="rId20"/>
    <p:sldId id="442" r:id="rId21"/>
    <p:sldId id="444" r:id="rId22"/>
    <p:sldId id="445" r:id="rId23"/>
    <p:sldId id="349" r:id="rId24"/>
    <p:sldId id="413" r:id="rId25"/>
    <p:sldId id="400" r:id="rId26"/>
    <p:sldId id="395" r:id="rId27"/>
    <p:sldId id="350" r:id="rId28"/>
    <p:sldId id="402" r:id="rId29"/>
    <p:sldId id="389" r:id="rId30"/>
    <p:sldId id="397" r:id="rId31"/>
    <p:sldId id="387" r:id="rId32"/>
    <p:sldId id="409" r:id="rId33"/>
    <p:sldId id="428" r:id="rId34"/>
    <p:sldId id="282" r:id="rId35"/>
  </p:sldIdLst>
  <p:sldSz cx="17346613" cy="9756775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BF1"/>
    <a:srgbClr val="369C1F"/>
    <a:srgbClr val="ECECEC"/>
    <a:srgbClr val="BCBDC2"/>
    <a:srgbClr val="073D6C"/>
    <a:srgbClr val="4481B7"/>
    <a:srgbClr val="999999"/>
    <a:srgbClr val="3B415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7" autoAdjust="0"/>
    <p:restoredTop sz="82601" autoAdjust="0"/>
  </p:normalViewPr>
  <p:slideViewPr>
    <p:cSldViewPr>
      <p:cViewPr varScale="1">
        <p:scale>
          <a:sx n="60" d="100"/>
          <a:sy n="60" d="100"/>
        </p:scale>
        <p:origin x="-1840" y="-104"/>
      </p:cViewPr>
      <p:guideLst>
        <p:guide orient="horz" pos="3073"/>
        <p:guide pos="54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5D61DB0-19C9-0441-BB51-870D3E29F8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212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EE8419F-5D0B-4B43-A56A-2F4E6C46E1FB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Font typeface="Arial"/>
              <a:buNone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aseline="0" dirty="0" smtClean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buFontTx/>
              <a:buNone/>
            </a:pP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algn="r"/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aseline="0" dirty="0" smtClean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aseline="0" dirty="0" smtClean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aseline="0" dirty="0" smtClean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aseline="0" dirty="0" smtClean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baseline="0" dirty="0" smtClean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1750" y="3030538"/>
            <a:ext cx="14743113" cy="20923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913" y="5529263"/>
            <a:ext cx="12142787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89F99-5FE7-2A44-9E25-936697319C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4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2FE80-EFBD-AB43-874A-38767544BE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2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360275" y="866775"/>
            <a:ext cx="3684588" cy="78057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1750" y="866775"/>
            <a:ext cx="10906125" cy="78057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75A28-D7D8-C640-9750-C158BDC4E7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69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32B06A-1910-FC44-BD88-CC257E48E7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23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3" y="6269038"/>
            <a:ext cx="14744700" cy="193833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3" y="4135438"/>
            <a:ext cx="14744700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FB62B-0B50-3842-B29C-2A2695D8BE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6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1750" y="2819400"/>
            <a:ext cx="7294563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48713" y="2819400"/>
            <a:ext cx="7296150" cy="58531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F70D6-D8BC-5A46-A333-33775A407B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54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390525"/>
            <a:ext cx="15613063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5" y="2184400"/>
            <a:ext cx="7664450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775" y="3094038"/>
            <a:ext cx="7664450" cy="562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12213" y="2184400"/>
            <a:ext cx="7667625" cy="9096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12213" y="3094038"/>
            <a:ext cx="7667625" cy="56213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2E8476-DA88-4A43-99C7-FDC119602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57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B9E53-1875-F748-8B40-8EF8A07D20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4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C4B08D-000B-FE4A-A3A5-53419BFA7F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388938"/>
            <a:ext cx="570706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1800" y="388938"/>
            <a:ext cx="9698038" cy="8326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775" y="2041525"/>
            <a:ext cx="5707063" cy="6673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0596BD-0A4C-E548-ACFF-E8991F71F8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75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425" y="6829425"/>
            <a:ext cx="10407650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0425" y="871538"/>
            <a:ext cx="10407650" cy="5854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0425" y="7635875"/>
            <a:ext cx="10407650" cy="11445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95EA29-1742-FC40-9D35-6CEFAC3CC0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8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01750" y="866775"/>
            <a:ext cx="14743113" cy="162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872" tIns="77436" rIns="154872" bIns="774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01750" y="2819400"/>
            <a:ext cx="14743113" cy="585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54872" tIns="77436" rIns="154872" bIns="774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301750" y="8890000"/>
            <a:ext cx="36131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4872" tIns="77436" rIns="154872" bIns="77436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926138" y="8890000"/>
            <a:ext cx="5494337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4872" tIns="77436" rIns="154872" bIns="77436" numCol="1" anchor="t" anchorCtr="0" compatLnSpc="1">
            <a:prstTxWarp prst="textNoShape">
              <a:avLst/>
            </a:prstTxWarp>
          </a:bodyPr>
          <a:lstStyle>
            <a:lvl1pPr algn="ctr">
              <a:defRPr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2431713" y="8890000"/>
            <a:ext cx="3613150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54872" tIns="77436" rIns="154872" bIns="77436" numCol="1" anchor="t" anchorCtr="0" compatLnSpc="1">
            <a:prstTxWarp prst="textNoShape">
              <a:avLst/>
            </a:prstTxWarp>
          </a:bodyPr>
          <a:lstStyle>
            <a:lvl1pPr algn="r">
              <a:defRPr/>
            </a:lvl1pPr>
          </a:lstStyle>
          <a:p>
            <a:pPr>
              <a:defRPr/>
            </a:pPr>
            <a:fld id="{4FDEE0AC-CA5A-E04C-8A5A-EA1A26CAAE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49400" rtl="0" eaLnBrk="0" fontAlgn="base" hangingPunct="0">
        <a:spcBef>
          <a:spcPct val="0"/>
        </a:spcBef>
        <a:spcAft>
          <a:spcPct val="0"/>
        </a:spcAft>
        <a:defRPr sz="75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defTabSz="1549400" rtl="0" eaLnBrk="0" fontAlgn="base" hangingPunct="0">
        <a:spcBef>
          <a:spcPct val="0"/>
        </a:spcBef>
        <a:spcAft>
          <a:spcPct val="0"/>
        </a:spcAft>
        <a:defRPr sz="7500">
          <a:solidFill>
            <a:schemeClr val="tx2"/>
          </a:solidFill>
          <a:latin typeface="Arial" charset="0"/>
          <a:ea typeface="ＭＳ Ｐゴシック" charset="-128"/>
          <a:cs typeface="ＭＳ Ｐゴシック" charset="0"/>
        </a:defRPr>
      </a:lvl2pPr>
      <a:lvl3pPr algn="ctr" defTabSz="1549400" rtl="0" eaLnBrk="0" fontAlgn="base" hangingPunct="0">
        <a:spcBef>
          <a:spcPct val="0"/>
        </a:spcBef>
        <a:spcAft>
          <a:spcPct val="0"/>
        </a:spcAft>
        <a:defRPr sz="7500">
          <a:solidFill>
            <a:schemeClr val="tx2"/>
          </a:solidFill>
          <a:latin typeface="Arial" charset="0"/>
          <a:ea typeface="ＭＳ Ｐゴシック" charset="-128"/>
          <a:cs typeface="ＭＳ Ｐゴシック" charset="0"/>
        </a:defRPr>
      </a:lvl3pPr>
      <a:lvl4pPr algn="ctr" defTabSz="1549400" rtl="0" eaLnBrk="0" fontAlgn="base" hangingPunct="0">
        <a:spcBef>
          <a:spcPct val="0"/>
        </a:spcBef>
        <a:spcAft>
          <a:spcPct val="0"/>
        </a:spcAft>
        <a:defRPr sz="7500">
          <a:solidFill>
            <a:schemeClr val="tx2"/>
          </a:solidFill>
          <a:latin typeface="Arial" charset="0"/>
          <a:ea typeface="ＭＳ Ｐゴシック" charset="-128"/>
          <a:cs typeface="ＭＳ Ｐゴシック" charset="0"/>
        </a:defRPr>
      </a:lvl4pPr>
      <a:lvl5pPr algn="ctr" defTabSz="1549400" rtl="0" eaLnBrk="0" fontAlgn="base" hangingPunct="0">
        <a:spcBef>
          <a:spcPct val="0"/>
        </a:spcBef>
        <a:spcAft>
          <a:spcPct val="0"/>
        </a:spcAft>
        <a:defRPr sz="7500">
          <a:solidFill>
            <a:schemeClr val="tx2"/>
          </a:solidFill>
          <a:latin typeface="Arial" charset="0"/>
          <a:ea typeface="ＭＳ Ｐゴシック" charset="-128"/>
          <a:cs typeface="ＭＳ Ｐゴシック" charset="0"/>
        </a:defRPr>
      </a:lvl5pPr>
      <a:lvl6pPr marL="457200" algn="ctr" defTabSz="1549400" rtl="0" fontAlgn="base">
        <a:spcBef>
          <a:spcPct val="0"/>
        </a:spcBef>
        <a:spcAft>
          <a:spcPct val="0"/>
        </a:spcAft>
        <a:defRPr sz="75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defTabSz="1549400" rtl="0" fontAlgn="base">
        <a:spcBef>
          <a:spcPct val="0"/>
        </a:spcBef>
        <a:spcAft>
          <a:spcPct val="0"/>
        </a:spcAft>
        <a:defRPr sz="75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defTabSz="1549400" rtl="0" fontAlgn="base">
        <a:spcBef>
          <a:spcPct val="0"/>
        </a:spcBef>
        <a:spcAft>
          <a:spcPct val="0"/>
        </a:spcAft>
        <a:defRPr sz="75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defTabSz="1549400" rtl="0" fontAlgn="base">
        <a:spcBef>
          <a:spcPct val="0"/>
        </a:spcBef>
        <a:spcAft>
          <a:spcPct val="0"/>
        </a:spcAft>
        <a:defRPr sz="75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581025" indent="-581025" algn="l" defTabSz="1549400" rtl="0" eaLnBrk="0" fontAlgn="base" hangingPunct="0">
        <a:spcBef>
          <a:spcPct val="20000"/>
        </a:spcBef>
        <a:spcAft>
          <a:spcPct val="0"/>
        </a:spcAft>
        <a:buChar char="•"/>
        <a:defRPr sz="54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1258888" indent="-484188" algn="l" defTabSz="1549400" rtl="0" eaLnBrk="0" fontAlgn="base" hangingPunct="0">
        <a:spcBef>
          <a:spcPct val="20000"/>
        </a:spcBef>
        <a:spcAft>
          <a:spcPct val="0"/>
        </a:spcAft>
        <a:buChar char="–"/>
        <a:defRPr sz="4700">
          <a:solidFill>
            <a:schemeClr val="tx1"/>
          </a:solidFill>
          <a:latin typeface="+mn-lt"/>
          <a:ea typeface="+mn-ea"/>
        </a:defRPr>
      </a:lvl2pPr>
      <a:lvl3pPr marL="1935163" indent="-385763" algn="l" defTabSz="1549400" rtl="0" eaLnBrk="0" fontAlgn="base" hangingPunct="0">
        <a:spcBef>
          <a:spcPct val="20000"/>
        </a:spcBef>
        <a:spcAft>
          <a:spcPct val="0"/>
        </a:spcAft>
        <a:buChar char="•"/>
        <a:defRPr sz="4100">
          <a:solidFill>
            <a:schemeClr val="tx1"/>
          </a:solidFill>
          <a:latin typeface="+mn-lt"/>
          <a:ea typeface="+mn-ea"/>
        </a:defRPr>
      </a:lvl3pPr>
      <a:lvl4pPr marL="2709863" indent="-387350" algn="l" defTabSz="1549400" rtl="0" eaLnBrk="0" fontAlgn="base" hangingPunct="0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+mn-ea"/>
        </a:defRPr>
      </a:lvl4pPr>
      <a:lvl5pPr marL="3484563" indent="-387350" algn="l" defTabSz="1549400" rtl="0" eaLnBrk="0" fontAlgn="base" hangingPunct="0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+mn-ea"/>
        </a:defRPr>
      </a:lvl5pPr>
      <a:lvl6pPr marL="3941763" indent="-387350" algn="l" defTabSz="1549400" rtl="0" fontAlgn="base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+mn-ea"/>
        </a:defRPr>
      </a:lvl6pPr>
      <a:lvl7pPr marL="4398963" indent="-387350" algn="l" defTabSz="1549400" rtl="0" fontAlgn="base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+mn-ea"/>
        </a:defRPr>
      </a:lvl7pPr>
      <a:lvl8pPr marL="4856163" indent="-387350" algn="l" defTabSz="1549400" rtl="0" fontAlgn="base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+mn-ea"/>
        </a:defRPr>
      </a:lvl8pPr>
      <a:lvl9pPr marL="5313363" indent="-387350" algn="l" defTabSz="1549400" rtl="0" fontAlgn="base">
        <a:spcBef>
          <a:spcPct val="20000"/>
        </a:spcBef>
        <a:spcAft>
          <a:spcPct val="0"/>
        </a:spcAft>
        <a:buChar char="»"/>
        <a:defRPr sz="3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7"/>
          <p:cNvSpPr>
            <a:spLocks noChangeArrowheads="1"/>
          </p:cNvSpPr>
          <p:nvPr/>
        </p:nvSpPr>
        <p:spPr bwMode="auto">
          <a:xfrm>
            <a:off x="0" y="6172200"/>
            <a:ext cx="17346613" cy="35845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BCBDC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8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Rectangle 7"/>
          <p:cNvSpPr>
            <a:spLocks noChangeArrowheads="1"/>
          </p:cNvSpPr>
          <p:nvPr/>
        </p:nvSpPr>
        <p:spPr bwMode="auto">
          <a:xfrm>
            <a:off x="0" y="9220200"/>
            <a:ext cx="17346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724 Columbia Street NW, Suite 400  |  Olympia, WA 98501  |  360.359.4400  |  www.townsendsecurity.com</a:t>
            </a:r>
          </a:p>
        </p:txBody>
      </p:sp>
      <p:sp>
        <p:nvSpPr>
          <p:cNvPr id="14340" name="Rectangle 9"/>
          <p:cNvSpPr>
            <a:spLocks noChangeArrowheads="1"/>
          </p:cNvSpPr>
          <p:nvPr/>
        </p:nvSpPr>
        <p:spPr bwMode="auto">
          <a:xfrm>
            <a:off x="0" y="1524000"/>
            <a:ext cx="17346613" cy="838200"/>
          </a:xfrm>
          <a:prstGeom prst="rect">
            <a:avLst/>
          </a:prstGeom>
          <a:gradFill rotWithShape="0">
            <a:gsLst>
              <a:gs pos="0">
                <a:srgbClr val="4481B7"/>
              </a:gs>
              <a:gs pos="100000">
                <a:srgbClr val="073D6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4341" name="Picture 10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Rectangle 11"/>
          <p:cNvSpPr>
            <a:spLocks noChangeArrowheads="1"/>
          </p:cNvSpPr>
          <p:nvPr/>
        </p:nvSpPr>
        <p:spPr bwMode="auto">
          <a:xfrm>
            <a:off x="9587706" y="3803650"/>
            <a:ext cx="7620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3B4151"/>
                </a:solidFill>
              </a:rPr>
              <a:t>VMware, SQL Server and Encrypting Private Data</a:t>
            </a:r>
          </a:p>
          <a:p>
            <a:endParaRPr lang="en-US" sz="4000" b="1" dirty="0">
              <a:solidFill>
                <a:srgbClr val="3B4151"/>
              </a:solidFill>
            </a:endParaRPr>
          </a:p>
          <a:p>
            <a:r>
              <a:rPr lang="en-US" sz="4000" b="1" dirty="0" smtClean="0">
                <a:solidFill>
                  <a:srgbClr val="3B4151"/>
                </a:solidFill>
              </a:rPr>
              <a:t>PNW </a:t>
            </a:r>
            <a:r>
              <a:rPr lang="en-US" sz="4000" b="1" dirty="0" smtClean="0">
                <a:solidFill>
                  <a:srgbClr val="3B4151"/>
                </a:solidFill>
              </a:rPr>
              <a:t>SQL Server User Group</a:t>
            </a:r>
          </a:p>
          <a:p>
            <a:endParaRPr lang="en-US" sz="4000" b="1" dirty="0">
              <a:solidFill>
                <a:srgbClr val="3B4151"/>
              </a:solidFill>
            </a:endParaRPr>
          </a:p>
          <a:p>
            <a:r>
              <a:rPr lang="en-US" sz="4000" b="1" dirty="0" smtClean="0">
                <a:solidFill>
                  <a:srgbClr val="3B4151"/>
                </a:solidFill>
              </a:rPr>
              <a:t>Townsend Security</a:t>
            </a:r>
            <a:endParaRPr lang="en-US" sz="2800" dirty="0">
              <a:solidFill>
                <a:srgbClr val="3B4151"/>
              </a:solidFill>
            </a:endParaRPr>
          </a:p>
        </p:txBody>
      </p:sp>
      <p:pic>
        <p:nvPicPr>
          <p:cNvPr id="14343" name="Picture 13" descr="graphi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8294688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18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6858000"/>
            <a:ext cx="2651125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Picture 2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0475" y="6858000"/>
            <a:ext cx="2651125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Picture 21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21075" y="6858000"/>
            <a:ext cx="2651125" cy="115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0" name="Rectangle 19"/>
          <p:cNvSpPr>
            <a:spLocks/>
          </p:cNvSpPr>
          <p:nvPr/>
        </p:nvSpPr>
        <p:spPr bwMode="auto">
          <a:xfrm>
            <a:off x="1322388" y="1982788"/>
            <a:ext cx="12226925" cy="575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</a:pPr>
            <a:r>
              <a:rPr lang="en-US" sz="4000" b="1" dirty="0">
                <a:solidFill>
                  <a:srgbClr val="073D6C"/>
                </a:solidFill>
                <a:cs typeface="Arial" charset="0"/>
                <a:sym typeface="Arial" charset="0"/>
              </a:rPr>
              <a:t>Key Management Standards – NIST &amp; KMIP</a:t>
            </a:r>
            <a:endParaRPr lang="en-US" sz="2800" dirty="0">
              <a:cs typeface="Arial" charset="0"/>
              <a:sym typeface="Arial" charset="0"/>
            </a:endParaRPr>
          </a:p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  NIST Special Publication SP 800-57 Best Practices for Key Management</a:t>
            </a:r>
          </a:p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  NIST FIPS 140-2 for certification</a:t>
            </a:r>
          </a:p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  Key Management Interoperability Protocol (KMIP)</a:t>
            </a:r>
          </a:p>
          <a:p>
            <a:pPr lvl="1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  This is a “wire” protocol using SSL/TLS</a:t>
            </a:r>
          </a:p>
          <a:p>
            <a:pPr lvl="1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  OASIS standards group</a:t>
            </a:r>
          </a:p>
          <a:p>
            <a:pPr lvl="1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  Version </a:t>
            </a:r>
            <a:r>
              <a:rPr lang="en-US" sz="2800" dirty="0" smtClean="0">
                <a:cs typeface="Arial" charset="0"/>
                <a:sym typeface="Arial" charset="0"/>
              </a:rPr>
              <a:t>1.3 </a:t>
            </a:r>
            <a:r>
              <a:rPr lang="en-US" sz="2800" dirty="0">
                <a:cs typeface="Arial" charset="0"/>
                <a:sym typeface="Arial" charset="0"/>
              </a:rPr>
              <a:t>is complete</a:t>
            </a:r>
          </a:p>
          <a:p>
            <a:pPr lvl="1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  Base support with optional profiles</a:t>
            </a:r>
          </a:p>
          <a:p>
            <a:pPr lvl="1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  Now prevails over IEEE 1619.3, etc.</a:t>
            </a:r>
          </a:p>
        </p:txBody>
      </p:sp>
      <p:pic>
        <p:nvPicPr>
          <p:cNvPr id="11" name="Picture 1" descr="NIS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58713" y="4421188"/>
            <a:ext cx="449580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12634913" y="5868988"/>
            <a:ext cx="4132262" cy="2000250"/>
          </a:xfrm>
          <a:prstGeom prst="rect">
            <a:avLst/>
          </a:prstGeom>
          <a:noFill/>
          <a:ln w="9525">
            <a:solidFill>
              <a:srgbClr val="073D6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400" b="1">
                <a:solidFill>
                  <a:srgbClr val="4481B7"/>
                </a:solidFill>
              </a:rPr>
              <a:t>KMIP</a:t>
            </a:r>
          </a:p>
        </p:txBody>
      </p:sp>
    </p:spTree>
    <p:extLst>
      <p:ext uri="{BB962C8B-B14F-4D97-AF65-F5344CB8AC3E}">
        <p14:creationId xmlns:p14="http://schemas.microsoft.com/office/powerpoint/2010/main" val="413996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www.townsendsecurity.com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17"/>
          <p:cNvSpPr>
            <a:spLocks/>
          </p:cNvSpPr>
          <p:nvPr/>
        </p:nvSpPr>
        <p:spPr bwMode="auto">
          <a:xfrm>
            <a:off x="1246188" y="2287587"/>
            <a:ext cx="119991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Key Management Best Practices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Dual Control - </a:t>
            </a:r>
            <a:r>
              <a:rPr lang="en-US" sz="2800" dirty="0">
                <a:sym typeface="Arial" charset="0"/>
              </a:rPr>
              <a:t>T</a:t>
            </a:r>
            <a:r>
              <a:rPr lang="en-US" sz="2800" dirty="0" smtClean="0"/>
              <a:t>wo </a:t>
            </a:r>
            <a:r>
              <a:rPr lang="en-US" sz="2800" dirty="0"/>
              <a:t>or more people control a single </a:t>
            </a:r>
            <a:r>
              <a:rPr lang="en-US" sz="2800" dirty="0" smtClean="0"/>
              <a:t>procedure</a:t>
            </a:r>
          </a:p>
          <a:p>
            <a:pPr marL="39688" eaLnBrk="1" hangingPunct="1"/>
            <a:endParaRPr lang="en-US" sz="2800" dirty="0" smtClean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Separation of Duties -</a:t>
            </a:r>
            <a:r>
              <a:rPr lang="en-US" sz="2800" dirty="0" smtClean="0">
                <a:cs typeface="Arial" charset="0"/>
                <a:sym typeface="Arial" charset="0"/>
              </a:rPr>
              <a:t> </a:t>
            </a:r>
            <a:r>
              <a:rPr lang="en-US" sz="2800" dirty="0" smtClean="0"/>
              <a:t>Different </a:t>
            </a:r>
            <a:r>
              <a:rPr lang="en-US" sz="2800" dirty="0"/>
              <a:t>people control different procedures so that no one person controls multiple procedures</a:t>
            </a:r>
          </a:p>
          <a:p>
            <a:pPr marL="39688" eaLnBrk="1" hangingPunct="1"/>
            <a:endParaRPr lang="en-US" sz="2800" dirty="0" smtClean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Split Knowledge - </a:t>
            </a:r>
            <a:r>
              <a:rPr lang="en-US" sz="2800" dirty="0" smtClean="0"/>
              <a:t>Prevents </a:t>
            </a:r>
            <a:r>
              <a:rPr lang="en-US" sz="2800" dirty="0"/>
              <a:t>any one person from knowing the complete value of an encryption key or </a:t>
            </a:r>
            <a:r>
              <a:rPr lang="en-US" sz="2800" dirty="0" smtClean="0"/>
              <a:t>passcode</a:t>
            </a:r>
            <a:endParaRPr lang="en-US" sz="2800" dirty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3" name="Picture 2" descr="key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9706" y="4878387"/>
            <a:ext cx="2501424" cy="33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3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" name="Rectangle 17"/>
          <p:cNvSpPr>
            <a:spLocks/>
          </p:cNvSpPr>
          <p:nvPr/>
        </p:nvSpPr>
        <p:spPr bwMode="auto">
          <a:xfrm>
            <a:off x="1246188" y="1677988"/>
            <a:ext cx="11455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>
                <a:solidFill>
                  <a:srgbClr val="163C5E"/>
                </a:solidFill>
                <a:cs typeface="Arial" charset="0"/>
                <a:sym typeface="Arial" charset="0"/>
              </a:rPr>
              <a:t>Key Management Server &amp; Key Retrieval</a:t>
            </a:r>
          </a:p>
        </p:txBody>
      </p:sp>
      <p:pic>
        <p:nvPicPr>
          <p:cNvPr id="3" name="Picture 4" descr="databas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1513" y="5868988"/>
            <a:ext cx="1828800" cy="216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Applicatio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3113" y="2881313"/>
            <a:ext cx="22860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7" descr="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48913" y="6173788"/>
            <a:ext cx="27432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" descr="ke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113" y="6326188"/>
            <a:ext cx="27432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5"/>
          <p:cNvSpPr>
            <a:spLocks/>
          </p:cNvSpPr>
          <p:nvPr/>
        </p:nvSpPr>
        <p:spPr bwMode="auto">
          <a:xfrm>
            <a:off x="1941513" y="8126413"/>
            <a:ext cx="15183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 smtClean="0"/>
              <a:t>SQL Server</a:t>
            </a:r>
            <a:endParaRPr lang="en-US" sz="2000" dirty="0"/>
          </a:p>
        </p:txBody>
      </p:sp>
      <p:sp>
        <p:nvSpPr>
          <p:cNvPr id="8" name="Rectangle 36"/>
          <p:cNvSpPr>
            <a:spLocks/>
          </p:cNvSpPr>
          <p:nvPr/>
        </p:nvSpPr>
        <p:spPr bwMode="auto">
          <a:xfrm>
            <a:off x="7148513" y="7897813"/>
            <a:ext cx="26797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 dirty="0" smtClean="0"/>
              <a:t>Secure Key </a:t>
            </a:r>
            <a:r>
              <a:rPr lang="en-US" sz="2000" dirty="0"/>
              <a:t>Database</a:t>
            </a:r>
          </a:p>
        </p:txBody>
      </p:sp>
      <p:sp>
        <p:nvSpPr>
          <p:cNvPr id="9" name="Rectangle 37"/>
          <p:cNvSpPr>
            <a:spLocks/>
          </p:cNvSpPr>
          <p:nvPr/>
        </p:nvSpPr>
        <p:spPr bwMode="auto">
          <a:xfrm>
            <a:off x="10730706" y="7897813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Logs &amp; Audits</a:t>
            </a:r>
          </a:p>
        </p:txBody>
      </p:sp>
      <p:sp>
        <p:nvSpPr>
          <p:cNvPr id="10" name="Rectangle 38"/>
          <p:cNvSpPr>
            <a:spLocks/>
          </p:cNvSpPr>
          <p:nvPr/>
        </p:nvSpPr>
        <p:spPr bwMode="auto">
          <a:xfrm>
            <a:off x="9723438" y="3265488"/>
            <a:ext cx="1438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/>
              <a:t>Key Server</a:t>
            </a:r>
          </a:p>
        </p:txBody>
      </p:sp>
      <p:sp>
        <p:nvSpPr>
          <p:cNvPr id="11" name="Line 39"/>
          <p:cNvSpPr>
            <a:spLocks noChangeShapeType="1"/>
          </p:cNvSpPr>
          <p:nvPr/>
        </p:nvSpPr>
        <p:spPr bwMode="auto">
          <a:xfrm flipV="1">
            <a:off x="3109913" y="4865688"/>
            <a:ext cx="0" cy="91440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40"/>
          <p:cNvSpPr>
            <a:spLocks noChangeShapeType="1"/>
          </p:cNvSpPr>
          <p:nvPr/>
        </p:nvSpPr>
        <p:spPr bwMode="auto">
          <a:xfrm>
            <a:off x="4329113" y="4179888"/>
            <a:ext cx="3251200" cy="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41"/>
          <p:cNvSpPr>
            <a:spLocks noChangeShapeType="1"/>
          </p:cNvSpPr>
          <p:nvPr/>
        </p:nvSpPr>
        <p:spPr bwMode="auto">
          <a:xfrm flipV="1">
            <a:off x="8215313" y="4938713"/>
            <a:ext cx="1295400" cy="129540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42"/>
          <p:cNvSpPr>
            <a:spLocks noChangeShapeType="1"/>
          </p:cNvSpPr>
          <p:nvPr/>
        </p:nvSpPr>
        <p:spPr bwMode="auto">
          <a:xfrm>
            <a:off x="11491913" y="4865688"/>
            <a:ext cx="0" cy="914400"/>
          </a:xfrm>
          <a:prstGeom prst="line">
            <a:avLst/>
          </a:prstGeom>
          <a:noFill/>
          <a:ln w="6350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43"/>
          <p:cNvSpPr>
            <a:spLocks/>
          </p:cNvSpPr>
          <p:nvPr/>
        </p:nvSpPr>
        <p:spPr bwMode="auto">
          <a:xfrm>
            <a:off x="5119035" y="3630613"/>
            <a:ext cx="17951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solidFill>
                  <a:srgbClr val="006CBA"/>
                </a:solidFill>
              </a:rPr>
              <a:t>TLS SECURE</a:t>
            </a:r>
            <a:endParaRPr lang="en-US" sz="2000" dirty="0">
              <a:solidFill>
                <a:srgbClr val="006CBA"/>
              </a:solidFill>
            </a:endParaRPr>
          </a:p>
        </p:txBody>
      </p:sp>
      <p:pic>
        <p:nvPicPr>
          <p:cNvPr id="16" name="Picture 2" descr="unbranded-key-manager.pn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6713" y="3659188"/>
            <a:ext cx="4954587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TS_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www.townsendsecurity.com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82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9" name="Rectangle 19"/>
          <p:cNvSpPr>
            <a:spLocks/>
          </p:cNvSpPr>
          <p:nvPr/>
        </p:nvSpPr>
        <p:spPr bwMode="auto">
          <a:xfrm>
            <a:off x="1322388" y="2765425"/>
            <a:ext cx="12531725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4000" b="1" dirty="0" smtClean="0">
                <a:solidFill>
                  <a:srgbClr val="073D6C"/>
                </a:solidFill>
                <a:cs typeface="Arial" charset="0"/>
                <a:sym typeface="Arial" charset="0"/>
              </a:rPr>
              <a:t>Key Server - Creating </a:t>
            </a:r>
            <a:r>
              <a:rPr lang="en-US" sz="4000" b="1" dirty="0">
                <a:solidFill>
                  <a:srgbClr val="073D6C"/>
                </a:solidFill>
                <a:cs typeface="Arial" charset="0"/>
                <a:sym typeface="Arial" charset="0"/>
              </a:rPr>
              <a:t>and Storing Keys</a:t>
            </a:r>
          </a:p>
          <a:p>
            <a:pPr eaLnBrk="1" hangingPunct="1">
              <a:lnSpc>
                <a:spcPct val="50000"/>
              </a:lnSpc>
              <a:buClr>
                <a:srgbClr val="163C5E"/>
              </a:buClr>
              <a:buSzPct val="100000"/>
              <a:defRPr/>
            </a:pPr>
            <a:r>
              <a:rPr lang="en-US" sz="2800" dirty="0">
                <a:cs typeface="Arial" charset="0"/>
                <a:sym typeface="Arial" charset="0"/>
              </a:rPr>
              <a:t>  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Creating strong Data Encryption Keys (DEK)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Creating strong Key Encryption Keys (KEK)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Defining crypto-periods for DEK, KEK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Keys have attributes</a:t>
            </a: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10" name="Picture 1" descr="key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8906" y="2744787"/>
            <a:ext cx="32385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2330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9" name="Rectangle 19"/>
          <p:cNvSpPr>
            <a:spLocks/>
          </p:cNvSpPr>
          <p:nvPr/>
        </p:nvSpPr>
        <p:spPr bwMode="auto">
          <a:xfrm>
            <a:off x="1322388" y="2765425"/>
            <a:ext cx="12531725" cy="341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4000" b="1" dirty="0" smtClean="0">
                <a:solidFill>
                  <a:srgbClr val="073D6C"/>
                </a:solidFill>
                <a:cs typeface="Arial" charset="0"/>
                <a:sym typeface="Arial" charset="0"/>
              </a:rPr>
              <a:t>Creating Strong Symmetric Keys</a:t>
            </a:r>
          </a:p>
          <a:p>
            <a:pPr eaLnBrk="1" hangingPunct="1">
              <a:lnSpc>
                <a:spcPct val="50000"/>
              </a:lnSpc>
              <a:buClr>
                <a:srgbClr val="163C5E"/>
              </a:buClr>
              <a:buSzPct val="100000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  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Cryptographically secure pseudo random number generator</a:t>
            </a:r>
          </a:p>
          <a:p>
            <a:pPr marL="1371600" lvl="2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CS-PRNG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b="1" dirty="0" smtClean="0">
                <a:solidFill>
                  <a:srgbClr val="FF0000"/>
                </a:solidFill>
                <a:cs typeface="Arial" charset="0"/>
                <a:sym typeface="Arial" charset="0"/>
              </a:rPr>
              <a:t>NEVER</a:t>
            </a:r>
            <a:r>
              <a:rPr lang="en-US" sz="2800" dirty="0" smtClean="0">
                <a:cs typeface="Arial" charset="0"/>
                <a:sym typeface="Arial" charset="0"/>
              </a:rPr>
              <a:t> use passwords as keys</a:t>
            </a: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10" name="Picture 1" descr="key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8906" y="2744787"/>
            <a:ext cx="32385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3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9" name="Rectangle 19"/>
          <p:cNvSpPr>
            <a:spLocks/>
          </p:cNvSpPr>
          <p:nvPr/>
        </p:nvSpPr>
        <p:spPr bwMode="auto">
          <a:xfrm>
            <a:off x="1322388" y="2258067"/>
            <a:ext cx="12531725" cy="536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4000" b="1" dirty="0" smtClean="0">
                <a:solidFill>
                  <a:srgbClr val="073D6C"/>
                </a:solidFill>
                <a:cs typeface="Arial" charset="0"/>
                <a:sym typeface="Arial" charset="0"/>
              </a:rPr>
              <a:t>Secure Key Storage for Data Encryption Keys</a:t>
            </a:r>
          </a:p>
          <a:p>
            <a:pPr eaLnBrk="1" hangingPunct="1">
              <a:lnSpc>
                <a:spcPct val="50000"/>
              </a:lnSpc>
              <a:buClr>
                <a:srgbClr val="163C5E"/>
              </a:buClr>
              <a:buSzPct val="100000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  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Confidentiality and integrity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Separation of keys from protected data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Use of a Master Key Encryption Key (KEK)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Storage in hardware device or HSM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Defined crypto-periods for KEK, DEK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NIST defines best practices and standards</a:t>
            </a: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10" name="Picture 1" descr="key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16706" y="3735387"/>
            <a:ext cx="32385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376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28" name="Rectangle 19"/>
          <p:cNvSpPr>
            <a:spLocks/>
          </p:cNvSpPr>
          <p:nvPr/>
        </p:nvSpPr>
        <p:spPr bwMode="auto">
          <a:xfrm>
            <a:off x="1322388" y="2820988"/>
            <a:ext cx="7350125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</a:pPr>
            <a:r>
              <a:rPr lang="en-US" sz="4000" b="1">
                <a:solidFill>
                  <a:srgbClr val="073D6C"/>
                </a:solidFill>
                <a:cs typeface="Arial" charset="0"/>
                <a:sym typeface="Arial" charset="0"/>
              </a:rPr>
              <a:t>Key Attributes</a:t>
            </a:r>
            <a:endParaRPr lang="en-US" sz="2800">
              <a:cs typeface="Arial" charset="0"/>
              <a:sym typeface="Arial" charset="0"/>
            </a:endParaRPr>
          </a:p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</a:pPr>
            <a:r>
              <a:rPr lang="en-US" sz="2800">
                <a:cs typeface="Arial" charset="0"/>
                <a:sym typeface="Arial" charset="0"/>
              </a:rPr>
              <a:t>Name, version, activation date, expiration date, uses (signing, encryption, etc.), status, rollover, interval, integrity information, user data, etc.</a:t>
            </a:r>
          </a:p>
          <a:p>
            <a:pPr eaLnBrk="1" hangingPunct="1"/>
            <a:endParaRPr lang="en-US" sz="280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9" name="Picture 27" descr="key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3713" y="3278188"/>
            <a:ext cx="3200400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>
            <a:spLocks/>
          </p:cNvSpPr>
          <p:nvPr/>
        </p:nvSpPr>
        <p:spPr bwMode="auto">
          <a:xfrm>
            <a:off x="9358313" y="3354388"/>
            <a:ext cx="157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Order Key</a:t>
            </a:r>
          </a:p>
        </p:txBody>
      </p:sp>
      <p:sp>
        <p:nvSpPr>
          <p:cNvPr id="31" name="Rectangle 30"/>
          <p:cNvSpPr>
            <a:spLocks/>
          </p:cNvSpPr>
          <p:nvPr/>
        </p:nvSpPr>
        <p:spPr bwMode="auto">
          <a:xfrm>
            <a:off x="9358313" y="5259388"/>
            <a:ext cx="101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Active</a:t>
            </a:r>
          </a:p>
        </p:txBody>
      </p:sp>
      <p:sp>
        <p:nvSpPr>
          <p:cNvPr id="32" name="Rectangle 31"/>
          <p:cNvSpPr>
            <a:spLocks/>
          </p:cNvSpPr>
          <p:nvPr/>
        </p:nvSpPr>
        <p:spPr bwMode="auto">
          <a:xfrm>
            <a:off x="13473113" y="3354388"/>
            <a:ext cx="28368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Expires 10/10/2014</a:t>
            </a:r>
          </a:p>
        </p:txBody>
      </p:sp>
      <p:sp>
        <p:nvSpPr>
          <p:cNvPr id="33" name="Rectangle 32"/>
          <p:cNvSpPr>
            <a:spLocks/>
          </p:cNvSpPr>
          <p:nvPr/>
        </p:nvSpPr>
        <p:spPr bwMode="auto">
          <a:xfrm>
            <a:off x="13777913" y="5030788"/>
            <a:ext cx="3368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Rollover Every 90 Days</a:t>
            </a: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>
            <a:off x="10120313" y="4040188"/>
            <a:ext cx="685800" cy="7620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Line 34"/>
          <p:cNvSpPr>
            <a:spLocks noChangeShapeType="1"/>
          </p:cNvSpPr>
          <p:nvPr/>
        </p:nvSpPr>
        <p:spPr bwMode="auto">
          <a:xfrm>
            <a:off x="10120313" y="5945188"/>
            <a:ext cx="53340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 flipV="1">
            <a:off x="13854113" y="5564188"/>
            <a:ext cx="914400" cy="4572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6"/>
          <p:cNvSpPr>
            <a:spLocks noChangeShapeType="1"/>
          </p:cNvSpPr>
          <p:nvPr/>
        </p:nvSpPr>
        <p:spPr bwMode="auto">
          <a:xfrm flipV="1">
            <a:off x="13777913" y="4192588"/>
            <a:ext cx="990600" cy="53340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0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pic>
        <p:nvPicPr>
          <p:cNvPr id="8" name="Picture 31" descr="KeyLifeCycle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7600" y="1538288"/>
            <a:ext cx="10055225" cy="691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743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9" name="Rectangle 19"/>
          <p:cNvSpPr>
            <a:spLocks/>
          </p:cNvSpPr>
          <p:nvPr/>
        </p:nvSpPr>
        <p:spPr bwMode="auto">
          <a:xfrm>
            <a:off x="1322388" y="1982788"/>
            <a:ext cx="12226925" cy="56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4000" b="1" dirty="0">
                <a:solidFill>
                  <a:srgbClr val="073D6C"/>
                </a:solidFill>
                <a:cs typeface="Arial" charset="0"/>
                <a:sym typeface="Arial" charset="0"/>
              </a:rPr>
              <a:t>Distributing Keys</a:t>
            </a:r>
            <a:endParaRPr lang="en-US" sz="2800" dirty="0">
              <a:cs typeface="Arial" charset="0"/>
              <a:sym typeface="Arial" charset="0"/>
            </a:endParaRPr>
          </a:p>
          <a:p>
            <a:pPr marL="954088" indent="-457200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</a:rPr>
              <a:t>Isolate keys from protected data </a:t>
            </a:r>
          </a:p>
          <a:p>
            <a:pPr marL="954088" indent="-457200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</a:rPr>
              <a:t>Secure </a:t>
            </a:r>
            <a:r>
              <a:rPr lang="en-US" sz="2800" dirty="0">
                <a:cs typeface="Arial" charset="0"/>
              </a:rPr>
              <a:t>encrypted </a:t>
            </a:r>
            <a:r>
              <a:rPr lang="en-US" sz="2800" dirty="0" smtClean="0">
                <a:cs typeface="Arial" charset="0"/>
              </a:rPr>
              <a:t>retrieval with TLS 1.2</a:t>
            </a:r>
            <a:endParaRPr lang="en-US" sz="2800" dirty="0">
              <a:cs typeface="Arial" charset="0"/>
            </a:endParaRPr>
          </a:p>
          <a:p>
            <a:pPr marL="954088" indent="-457200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</a:rPr>
              <a:t>Wire </a:t>
            </a:r>
            <a:r>
              <a:rPr lang="en-US" sz="2800" dirty="0">
                <a:cs typeface="Arial" charset="0"/>
              </a:rPr>
              <a:t>vs. API implementation</a:t>
            </a:r>
          </a:p>
          <a:p>
            <a:pPr marL="954088" indent="-457200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</a:rPr>
              <a:t>Mutually authenticated </a:t>
            </a:r>
            <a:r>
              <a:rPr lang="en-US" sz="2800" dirty="0">
                <a:cs typeface="Arial" charset="0"/>
              </a:rPr>
              <a:t>retrieval</a:t>
            </a:r>
          </a:p>
          <a:p>
            <a:pPr marL="954088" indent="-457200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</a:rPr>
              <a:t>Client </a:t>
            </a:r>
            <a:r>
              <a:rPr lang="en-US" sz="2800" dirty="0">
                <a:cs typeface="Arial" charset="0"/>
              </a:rPr>
              <a:t>platform support</a:t>
            </a:r>
          </a:p>
          <a:p>
            <a:pPr marL="954088" indent="-457200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</a:rPr>
              <a:t>Import </a:t>
            </a:r>
            <a:r>
              <a:rPr lang="en-US" sz="2800" dirty="0">
                <a:cs typeface="Arial" charset="0"/>
              </a:rPr>
              <a:t>&amp; export</a:t>
            </a:r>
          </a:p>
          <a:p>
            <a:pPr marL="496888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2800" dirty="0">
                <a:cs typeface="Arial" charset="0"/>
              </a:rPr>
              <a:t>     - Interoperability</a:t>
            </a: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0" name="Picture 20" descr="internet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87113" y="3049588"/>
            <a:ext cx="4824412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1" descr="keys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71575" y="5783263"/>
            <a:ext cx="1608138" cy="215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78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0" name="Rectangle 19"/>
          <p:cNvSpPr>
            <a:spLocks/>
          </p:cNvSpPr>
          <p:nvPr/>
        </p:nvSpPr>
        <p:spPr bwMode="auto">
          <a:xfrm>
            <a:off x="1322388" y="3049587"/>
            <a:ext cx="12226925" cy="33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</a:pPr>
            <a:r>
              <a:rPr lang="en-US" sz="4000" b="1" dirty="0" smtClean="0">
                <a:solidFill>
                  <a:srgbClr val="073D6C"/>
                </a:solidFill>
                <a:cs typeface="Arial" charset="0"/>
                <a:sym typeface="Arial" charset="0"/>
              </a:rPr>
              <a:t>Access Controls</a:t>
            </a:r>
            <a:endParaRPr lang="en-US" sz="2800" dirty="0">
              <a:cs typeface="Arial" charset="0"/>
              <a:sym typeface="Arial" charset="0"/>
            </a:endParaRPr>
          </a:p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  </a:t>
            </a:r>
            <a:r>
              <a:rPr lang="en-US" sz="2800" dirty="0" smtClean="0">
                <a:cs typeface="Arial" charset="0"/>
                <a:sym typeface="Arial" charset="0"/>
              </a:rPr>
              <a:t>End-point authentication</a:t>
            </a:r>
          </a:p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</a:t>
            </a:r>
            <a:r>
              <a:rPr lang="en-US" sz="2800" dirty="0" smtClean="0">
                <a:cs typeface="Arial" charset="0"/>
                <a:sym typeface="Arial" charset="0"/>
              </a:rPr>
              <a:t>  User authentication</a:t>
            </a:r>
          </a:p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</a:t>
            </a:r>
            <a:r>
              <a:rPr lang="en-US" sz="2800" dirty="0" smtClean="0">
                <a:cs typeface="Arial" charset="0"/>
                <a:sym typeface="Arial" charset="0"/>
              </a:rPr>
              <a:t>  Group or role-based controls</a:t>
            </a:r>
          </a:p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0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 </a:t>
            </a:r>
            <a:r>
              <a:rPr lang="en-US" sz="2800" dirty="0" smtClean="0">
                <a:cs typeface="Arial" charset="0"/>
                <a:sym typeface="Arial" charset="0"/>
              </a:rPr>
              <a:t>  Access audit</a:t>
            </a:r>
          </a:p>
        </p:txBody>
      </p:sp>
      <p:pic>
        <p:nvPicPr>
          <p:cNvPr id="13" name="Picture 21" descr="sha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53713" y="5672138"/>
            <a:ext cx="44196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0" descr="embrdded_system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68113" y="3506788"/>
            <a:ext cx="274320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656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3" name="Picture 2" descr="lock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6882" y="3201987"/>
            <a:ext cx="3645435" cy="4099532"/>
          </a:xfrm>
          <a:prstGeom prst="rect">
            <a:avLst/>
          </a:prstGeom>
        </p:spPr>
      </p:pic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0" name="Rectangle 17"/>
          <p:cNvSpPr>
            <a:spLocks/>
          </p:cNvSpPr>
          <p:nvPr/>
        </p:nvSpPr>
        <p:spPr bwMode="auto">
          <a:xfrm>
            <a:off x="1246188" y="2820987"/>
            <a:ext cx="110847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Today’s Agenda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What’s new from Microsoft?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Compliance, standards, and best practices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Encryption and key management</a:t>
            </a:r>
            <a:endParaRPr lang="en-US" sz="2800" dirty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Encrypting Data on SQL Server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Alliance Key Manager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9" name="Picture 8" descr="keys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3282" y="4687755"/>
            <a:ext cx="2501424" cy="33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9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33" name="Rectangle 19"/>
          <p:cNvSpPr>
            <a:spLocks/>
          </p:cNvSpPr>
          <p:nvPr/>
        </p:nvSpPr>
        <p:spPr bwMode="auto">
          <a:xfrm>
            <a:off x="1322388" y="2994025"/>
            <a:ext cx="104743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4000" b="1" dirty="0" smtClean="0">
                <a:solidFill>
                  <a:srgbClr val="073D6C"/>
                </a:solidFill>
                <a:cs typeface="Arial" charset="0"/>
                <a:sym typeface="Arial" charset="0"/>
              </a:rPr>
              <a:t>Key Access and Business </a:t>
            </a:r>
            <a:r>
              <a:rPr lang="en-US" sz="4000" b="1" dirty="0">
                <a:solidFill>
                  <a:srgbClr val="073D6C"/>
                </a:solidFill>
                <a:cs typeface="Arial" charset="0"/>
                <a:sym typeface="Arial" charset="0"/>
              </a:rPr>
              <a:t>Recovery</a:t>
            </a:r>
            <a:endParaRPr lang="en-US" sz="2800" dirty="0">
              <a:cs typeface="Arial" charset="0"/>
              <a:sym typeface="Arial" charset="0"/>
            </a:endParaRP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Backup and </a:t>
            </a:r>
            <a:r>
              <a:rPr lang="en-US" sz="2800" dirty="0" smtClean="0">
                <a:cs typeface="Arial" charset="0"/>
                <a:sym typeface="Arial" charset="0"/>
              </a:rPr>
              <a:t>recovery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High Availability</a:t>
            </a:r>
            <a:endParaRPr lang="en-US" sz="2800" dirty="0">
              <a:cs typeface="Arial" charset="0"/>
              <a:sym typeface="Arial" charset="0"/>
            </a:endParaRP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Backup on schedule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Secure transfer of DEK and KEK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Backup and restore audit</a:t>
            </a: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34" name="Picture 12" descr="shad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96713" y="6723063"/>
            <a:ext cx="44196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45" descr="Build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68313" y="4268788"/>
            <a:ext cx="1828800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03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61442" name="Picture 3" descr="TS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5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9" name="Rectangle 19"/>
          <p:cNvSpPr>
            <a:spLocks/>
          </p:cNvSpPr>
          <p:nvPr/>
        </p:nvSpPr>
        <p:spPr bwMode="auto">
          <a:xfrm>
            <a:off x="1322388" y="2592388"/>
            <a:ext cx="10474325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4000" b="1" dirty="0">
                <a:solidFill>
                  <a:srgbClr val="073D6C"/>
                </a:solidFill>
                <a:cs typeface="Arial" charset="0"/>
                <a:sym typeface="Arial" charset="0"/>
              </a:rPr>
              <a:t>Systems Management</a:t>
            </a:r>
            <a:endParaRPr lang="en-US" sz="2800" dirty="0">
              <a:cs typeface="Arial" charset="0"/>
              <a:sym typeface="Arial" charset="0"/>
            </a:endParaRP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Server management separate from key management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Network configuration (address, gateway)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Server security (users, passwords, firewall, …)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Problem collection and reporting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System logging and log rotation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System date/time management</a:t>
            </a: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61447" name="Picture 1" descr="tools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39713" y="3659188"/>
            <a:ext cx="3563937" cy="425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52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63490" name="Picture 3" descr="TS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2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3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9" name="Rectangle 19"/>
          <p:cNvSpPr>
            <a:spLocks/>
          </p:cNvSpPr>
          <p:nvPr/>
        </p:nvSpPr>
        <p:spPr bwMode="auto">
          <a:xfrm>
            <a:off x="1322388" y="2001838"/>
            <a:ext cx="113887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4000" b="1" dirty="0">
                <a:solidFill>
                  <a:srgbClr val="073D6C"/>
                </a:solidFill>
                <a:cs typeface="Arial" charset="0"/>
                <a:sym typeface="Arial" charset="0"/>
              </a:rPr>
              <a:t>Log Collection and Audit</a:t>
            </a:r>
            <a:endParaRPr lang="en-US" sz="2800" dirty="0">
              <a:cs typeface="Arial" charset="0"/>
              <a:sym typeface="Arial" charset="0"/>
            </a:endParaRP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Collect logs and transmit to log collection server or SIEM solution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System logs and configuration changes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Key retrieval audit logs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Key manage activity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Log rotation and compression</a:t>
            </a: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63495" name="Picture 29" descr="system_logg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720513" y="5038725"/>
            <a:ext cx="3656012" cy="296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6" name="Line 31"/>
          <p:cNvSpPr>
            <a:spLocks noChangeShapeType="1"/>
          </p:cNvSpPr>
          <p:nvPr/>
        </p:nvSpPr>
        <p:spPr bwMode="auto">
          <a:xfrm>
            <a:off x="1433513" y="6465888"/>
            <a:ext cx="5943600" cy="0"/>
          </a:xfrm>
          <a:prstGeom prst="line">
            <a:avLst/>
          </a:prstGeom>
          <a:noFill/>
          <a:ln w="38100" cap="rnd">
            <a:solidFill>
              <a:schemeClr val="bg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7" name="Text Box 4"/>
          <p:cNvSpPr txBox="1">
            <a:spLocks noChangeArrowheads="1"/>
          </p:cNvSpPr>
          <p:nvPr/>
        </p:nvSpPr>
        <p:spPr bwMode="auto">
          <a:xfrm>
            <a:off x="1509713" y="6923088"/>
            <a:ext cx="8686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charset="0"/>
              <a:buNone/>
            </a:pPr>
            <a:r>
              <a:rPr lang="en-US" sz="2800" b="1">
                <a:latin typeface="Courier New" charset="0"/>
                <a:ea typeface="ヒラギノ角ゴ ProN W3" charset="0"/>
                <a:cs typeface="ヒラギノ角ゴ ProN W3" charset="0"/>
                <a:sym typeface="Arial" charset="0"/>
              </a:rPr>
              <a:t>&lt;34&gt; May 10 22:10:13 KeyServer retrieve: key &lt;ORDERS&gt; retrieved by user &lt;Bill&gt; from source IP &lt;10.0.1.10&gt;</a:t>
            </a:r>
          </a:p>
        </p:txBody>
      </p:sp>
    </p:spTree>
    <p:extLst>
      <p:ext uri="{BB962C8B-B14F-4D97-AF65-F5344CB8AC3E}">
        <p14:creationId xmlns:p14="http://schemas.microsoft.com/office/powerpoint/2010/main" val="1622975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43010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5" name="Rectangle 17"/>
          <p:cNvSpPr>
            <a:spLocks/>
          </p:cNvSpPr>
          <p:nvPr/>
        </p:nvSpPr>
        <p:spPr bwMode="auto">
          <a:xfrm>
            <a:off x="1246188" y="2516187"/>
            <a:ext cx="153511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>
                <a:solidFill>
                  <a:srgbClr val="163C5E"/>
                </a:solidFill>
                <a:cs typeface="Arial" charset="0"/>
                <a:sym typeface="Arial" charset="0"/>
              </a:rPr>
              <a:t>Barriers to </a:t>
            </a:r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Deploying Encryption &amp; </a:t>
            </a:r>
            <a:r>
              <a:rPr lang="en-US" sz="4000" b="1" dirty="0">
                <a:solidFill>
                  <a:srgbClr val="163C5E"/>
                </a:solidFill>
                <a:cs typeface="Arial" charset="0"/>
                <a:sym typeface="Arial" charset="0"/>
              </a:rPr>
              <a:t>Key </a:t>
            </a:r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Management</a:t>
            </a:r>
          </a:p>
          <a:p>
            <a:pPr marL="39688" eaLnBrk="1" hangingPunct="1"/>
            <a:r>
              <a:rPr lang="en-US" sz="32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Why </a:t>
            </a:r>
            <a:r>
              <a:rPr lang="en-US" sz="3200" b="1" dirty="0">
                <a:solidFill>
                  <a:srgbClr val="4481B7"/>
                </a:solidFill>
                <a:cs typeface="Arial" charset="0"/>
                <a:sym typeface="Arial" charset="0"/>
              </a:rPr>
              <a:t>Projects C</a:t>
            </a:r>
            <a:r>
              <a:rPr lang="en-US" sz="32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an Be </a:t>
            </a:r>
            <a:r>
              <a:rPr lang="en-US" sz="3200" b="1" dirty="0">
                <a:solidFill>
                  <a:srgbClr val="4481B7"/>
                </a:solidFill>
                <a:cs typeface="Arial" charset="0"/>
                <a:sym typeface="Arial" charset="0"/>
              </a:rPr>
              <a:t>Hard</a:t>
            </a:r>
          </a:p>
        </p:txBody>
      </p:sp>
      <p:sp>
        <p:nvSpPr>
          <p:cNvPr id="16" name="Rectangle 19"/>
          <p:cNvSpPr>
            <a:spLocks/>
          </p:cNvSpPr>
          <p:nvPr/>
        </p:nvSpPr>
        <p:spPr bwMode="auto">
          <a:xfrm>
            <a:off x="1322388" y="3781425"/>
            <a:ext cx="12469812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 </a:t>
            </a:r>
            <a:r>
              <a:rPr lang="en-US" sz="2800" dirty="0" smtClean="0">
                <a:cs typeface="Arial" charset="0"/>
                <a:sym typeface="Arial" charset="0"/>
              </a:rPr>
              <a:t>Complicated </a:t>
            </a:r>
            <a:r>
              <a:rPr lang="en-US" sz="2800" dirty="0">
                <a:cs typeface="Arial" charset="0"/>
                <a:sym typeface="Arial" charset="0"/>
              </a:rPr>
              <a:t>projects that require outside consultants and a lot of time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 </a:t>
            </a:r>
            <a:r>
              <a:rPr lang="en-US" sz="2800" dirty="0" smtClean="0">
                <a:cs typeface="Arial" charset="0"/>
                <a:sym typeface="Arial" charset="0"/>
              </a:rPr>
              <a:t>Vendor </a:t>
            </a:r>
            <a:r>
              <a:rPr lang="en-US" sz="2800" dirty="0">
                <a:cs typeface="Arial" charset="0"/>
                <a:sym typeface="Arial" charset="0"/>
              </a:rPr>
              <a:t>sample code missing or poor quality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 </a:t>
            </a:r>
            <a:r>
              <a:rPr lang="en-US" sz="2800" dirty="0" smtClean="0">
                <a:cs typeface="Arial" charset="0"/>
                <a:sym typeface="Arial" charset="0"/>
              </a:rPr>
              <a:t>Lacking </a:t>
            </a:r>
            <a:r>
              <a:rPr lang="en-US" sz="2800" dirty="0">
                <a:cs typeface="Arial" charset="0"/>
                <a:sym typeface="Arial" charset="0"/>
              </a:rPr>
              <a:t>in client-side applications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 Complex evaluation procedures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 Complex and hard to predict licensing</a:t>
            </a:r>
          </a:p>
          <a:p>
            <a:pPr eaLnBrk="1" hangingPunct="1">
              <a:defRPr/>
            </a:pPr>
            <a:endParaRPr lang="en-US" sz="2800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17" name="Picture 2" descr="shadow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0713" y="7088188"/>
            <a:ext cx="2743200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" descr="alert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96900" y="4802188"/>
            <a:ext cx="2843213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0" name="Rectangle 17"/>
          <p:cNvSpPr>
            <a:spLocks/>
          </p:cNvSpPr>
          <p:nvPr/>
        </p:nvSpPr>
        <p:spPr bwMode="auto">
          <a:xfrm>
            <a:off x="1246188" y="2592387"/>
            <a:ext cx="1405651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>
                <a:solidFill>
                  <a:srgbClr val="163C5E"/>
                </a:solidFill>
                <a:cs typeface="Arial" charset="0"/>
                <a:sym typeface="Arial" charset="0"/>
              </a:rPr>
              <a:t>Encryption and Key Management in </a:t>
            </a:r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VMware</a:t>
            </a:r>
            <a:endParaRPr lang="en-US" sz="4000" b="1" dirty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9688" eaLnBrk="1" hangingPunct="1"/>
            <a:r>
              <a:rPr lang="en-US" sz="40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Challenges, Best Practices &amp; What to Know: 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VMware is NOT responsible for YOUR breach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VMware segmentation (managing multi-tenancy)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Business recovery – Production and High Availability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Backup and restore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Hybrid environments – more the rule than the exception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VMware has reference architectures – very helpful!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6" name="Picture 5" descr="iStock_000034680102Small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3222" y="4497387"/>
            <a:ext cx="3789650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7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43010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pic>
        <p:nvPicPr>
          <p:cNvPr id="2" name="Picture 1" descr="AKMHosted-Logos-Wi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506" y="915987"/>
            <a:ext cx="98933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28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30722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4" name="Rectangle 17"/>
          <p:cNvSpPr>
            <a:spLocks/>
          </p:cNvSpPr>
          <p:nvPr/>
        </p:nvSpPr>
        <p:spPr bwMode="auto">
          <a:xfrm>
            <a:off x="1246188" y="3049587"/>
            <a:ext cx="125325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Alliance Key Manager – Available Platforms</a:t>
            </a:r>
          </a:p>
          <a:p>
            <a:pPr marL="39688" eaLnBrk="1" hangingPunct="1"/>
            <a:r>
              <a:rPr lang="en-US" sz="2800" dirty="0" smtClean="0">
                <a:solidFill>
                  <a:schemeClr val="bg2"/>
                </a:solidFill>
                <a:cs typeface="Arial" charset="0"/>
                <a:sym typeface="Arial" charset="0"/>
              </a:rPr>
              <a:t>Support for every platform with a common interface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Hardware Security Module (HSM)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Cloud HSM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Virtual Machine – VMware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Cloud VM – AWS (AMI), Azure, IBM Cloud, vCloud</a:t>
            </a:r>
          </a:p>
          <a:p>
            <a:pPr marL="39688" eaLnBrk="1" hangingPunct="1">
              <a:lnSpc>
                <a:spcPct val="140000"/>
              </a:lnSpc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8" name="Picture 7" descr="AKM-V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3302" y="6630987"/>
            <a:ext cx="6101004" cy="1143000"/>
          </a:xfrm>
          <a:prstGeom prst="rect">
            <a:avLst/>
          </a:prstGeom>
        </p:spPr>
      </p:pic>
      <p:pic>
        <p:nvPicPr>
          <p:cNvPr id="9" name="Picture 8" descr="AWS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9906" y="3811587"/>
            <a:ext cx="3171203" cy="1191726"/>
          </a:xfrm>
          <a:prstGeom prst="rect">
            <a:avLst/>
          </a:prstGeom>
        </p:spPr>
      </p:pic>
      <p:pic>
        <p:nvPicPr>
          <p:cNvPr id="10" name="Picture 9" descr="IBM-Clou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1706" y="6173787"/>
            <a:ext cx="2819400" cy="4298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59306" y="5183187"/>
            <a:ext cx="39036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BBF1"/>
                </a:solidFill>
                <a:latin typeface="Myriad Roman"/>
                <a:cs typeface="Myriad Roman"/>
              </a:rPr>
              <a:t>Microsoft Azure</a:t>
            </a:r>
            <a:endParaRPr lang="en-US" sz="4400" dirty="0">
              <a:solidFill>
                <a:srgbClr val="00BBF1"/>
              </a:solidFill>
              <a:latin typeface="Myriad Roman"/>
              <a:cs typeface="Myriad Roman"/>
            </a:endParaRPr>
          </a:p>
        </p:txBody>
      </p:sp>
      <p:pic>
        <p:nvPicPr>
          <p:cNvPr id="12" name="Picture 11" descr="vmware-logo-e1408959466427.pn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3106" y="5106987"/>
            <a:ext cx="2027829" cy="14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7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4505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2922588" y="7621587"/>
            <a:ext cx="11506200" cy="5334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>
            <a:off x="2922588" y="6478587"/>
            <a:ext cx="11506200" cy="5334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2922588" y="5335587"/>
            <a:ext cx="11506200" cy="533400"/>
          </a:xfrm>
          <a:prstGeom prst="roundRect">
            <a:avLst>
              <a:gd name="adj" fmla="val 16667"/>
            </a:avLst>
          </a:prstGeom>
          <a:solidFill>
            <a:srgbClr val="ECECEC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9094788" y="5259387"/>
            <a:ext cx="4724370" cy="280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>
                <a:solidFill>
                  <a:srgbClr val="163C5E"/>
                </a:solidFill>
                <a:sym typeface="Arial" charset="0"/>
              </a:rPr>
              <a:t>Key import and </a:t>
            </a:r>
            <a:r>
              <a:rPr lang="en-US" dirty="0" smtClean="0">
                <a:solidFill>
                  <a:srgbClr val="163C5E"/>
                </a:solidFill>
                <a:sym typeface="Arial" charset="0"/>
              </a:rPr>
              <a:t>export abilities </a:t>
            </a: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 smtClean="0">
                <a:solidFill>
                  <a:srgbClr val="163C5E"/>
                </a:solidFill>
                <a:sym typeface="Arial" charset="0"/>
              </a:rPr>
              <a:t>Secure console administration</a:t>
            </a: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>
                <a:solidFill>
                  <a:srgbClr val="163C5E"/>
                </a:solidFill>
                <a:sym typeface="Arial" charset="0"/>
              </a:rPr>
              <a:t>Dual </a:t>
            </a:r>
            <a:r>
              <a:rPr lang="en-US" dirty="0" smtClean="0">
                <a:solidFill>
                  <a:srgbClr val="163C5E"/>
                </a:solidFill>
                <a:sym typeface="Arial" charset="0"/>
              </a:rPr>
              <a:t>control capability</a:t>
            </a: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 smtClean="0">
                <a:solidFill>
                  <a:srgbClr val="163C5E"/>
                </a:solidFill>
                <a:sym typeface="Arial" charset="0"/>
              </a:rPr>
              <a:t>Separation of duties enforcement</a:t>
            </a: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 smtClean="0">
                <a:solidFill>
                  <a:srgbClr val="163C5E"/>
                </a:solidFill>
                <a:sym typeface="Arial" charset="0"/>
              </a:rPr>
              <a:t>Robust metadata capability</a:t>
            </a:r>
          </a:p>
        </p:txBody>
      </p:sp>
      <p:sp>
        <p:nvSpPr>
          <p:cNvPr id="16" name="Rectangle 18"/>
          <p:cNvSpPr>
            <a:spLocks/>
          </p:cNvSpPr>
          <p:nvPr/>
        </p:nvSpPr>
        <p:spPr bwMode="auto">
          <a:xfrm>
            <a:off x="2160588" y="1677987"/>
            <a:ext cx="1300321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Alliance </a:t>
            </a:r>
            <a:r>
              <a:rPr lang="en-US" sz="4000" b="1" dirty="0">
                <a:solidFill>
                  <a:srgbClr val="163C5E"/>
                </a:solidFill>
                <a:cs typeface="Arial" charset="0"/>
                <a:sym typeface="Arial" charset="0"/>
              </a:rPr>
              <a:t>Key </a:t>
            </a:r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Manager:  </a:t>
            </a:r>
          </a:p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System </a:t>
            </a:r>
            <a:r>
              <a:rPr lang="en-US" sz="4000" b="1" dirty="0">
                <a:solidFill>
                  <a:srgbClr val="163C5E"/>
                </a:solidFill>
                <a:cs typeface="Arial" charset="0"/>
                <a:sym typeface="Arial" charset="0"/>
              </a:rPr>
              <a:t>Capabilities</a:t>
            </a:r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>
            <a:off x="3276600" y="5269813"/>
            <a:ext cx="6019800" cy="2808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>
                <a:solidFill>
                  <a:srgbClr val="163C5E"/>
                </a:solidFill>
                <a:sym typeface="Arial" charset="0"/>
              </a:rPr>
              <a:t>Secure key storage</a:t>
            </a: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>
                <a:solidFill>
                  <a:srgbClr val="163C5E"/>
                </a:solidFill>
                <a:sym typeface="Arial" charset="0"/>
              </a:rPr>
              <a:t>Secure key retrieval</a:t>
            </a: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>
                <a:solidFill>
                  <a:srgbClr val="163C5E"/>
                </a:solidFill>
                <a:sym typeface="Arial" charset="0"/>
              </a:rPr>
              <a:t>Access controls for users and groups</a:t>
            </a:r>
            <a:endParaRPr lang="en-US" dirty="0" smtClean="0">
              <a:solidFill>
                <a:srgbClr val="163C5E"/>
              </a:solidFill>
              <a:sym typeface="Arial" charset="0"/>
            </a:endParaRP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 smtClean="0">
                <a:solidFill>
                  <a:srgbClr val="163C5E"/>
                </a:solidFill>
                <a:sym typeface="Arial" charset="0"/>
              </a:rPr>
              <a:t>In-depth system </a:t>
            </a:r>
            <a:r>
              <a:rPr lang="en-US" dirty="0">
                <a:solidFill>
                  <a:srgbClr val="163C5E"/>
                </a:solidFill>
                <a:sym typeface="Arial" charset="0"/>
              </a:rPr>
              <a:t>logging</a:t>
            </a:r>
            <a:endParaRPr lang="en-US" dirty="0" smtClean="0">
              <a:solidFill>
                <a:srgbClr val="163C5E"/>
              </a:solidFill>
              <a:sym typeface="Arial" charset="0"/>
            </a:endParaRPr>
          </a:p>
          <a:p>
            <a:pPr marL="457200" indent="-457200">
              <a:lnSpc>
                <a:spcPct val="120000"/>
              </a:lnSpc>
              <a:spcAft>
                <a:spcPts val="1000"/>
              </a:spcAft>
              <a:buClr>
                <a:schemeClr val="bg2"/>
              </a:buClr>
              <a:buFont typeface="Arial" charset="0"/>
              <a:buNone/>
            </a:pPr>
            <a:r>
              <a:rPr lang="en-US" dirty="0" smtClean="0">
                <a:solidFill>
                  <a:srgbClr val="163C5E"/>
                </a:solidFill>
                <a:sym typeface="Arial" charset="0"/>
              </a:rPr>
              <a:t>Full-function audit trails</a:t>
            </a:r>
            <a:endParaRPr lang="en-US" dirty="0">
              <a:sym typeface="Arial" charset="0"/>
            </a:endParaRPr>
          </a:p>
        </p:txBody>
      </p:sp>
      <p:pic>
        <p:nvPicPr>
          <p:cNvPr id="21" name="Picture 20" descr="AKM-V2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8506" y="3201987"/>
            <a:ext cx="7727938" cy="1447800"/>
          </a:xfrm>
          <a:prstGeom prst="rect">
            <a:avLst/>
          </a:prstGeom>
        </p:spPr>
      </p:pic>
      <p:pic>
        <p:nvPicPr>
          <p:cNvPr id="3" name="Picture 2" descr="FIPSlogo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6506" y="3354387"/>
            <a:ext cx="135981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43010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1" name="Rectangle 17"/>
          <p:cNvSpPr>
            <a:spLocks/>
          </p:cNvSpPr>
          <p:nvPr/>
        </p:nvSpPr>
        <p:spPr bwMode="auto">
          <a:xfrm>
            <a:off x="1246188" y="3506787"/>
            <a:ext cx="97893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Encryption as a Service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Use NIST-compliant AES encryption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Encryption key never leaves the server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Use cases: web applications, cloud applications, kiosks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2" name="Picture 1" descr="lock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4706" y="3811587"/>
            <a:ext cx="2598256" cy="2921910"/>
          </a:xfrm>
          <a:prstGeom prst="rect">
            <a:avLst/>
          </a:prstGeom>
        </p:spPr>
      </p:pic>
      <p:pic>
        <p:nvPicPr>
          <p:cNvPr id="10" name="Picture 9" descr="keys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2506" y="4497387"/>
            <a:ext cx="2501424" cy="33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2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43010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2" name="Rectangle 13"/>
          <p:cNvSpPr>
            <a:spLocks/>
          </p:cNvSpPr>
          <p:nvPr/>
        </p:nvSpPr>
        <p:spPr bwMode="auto">
          <a:xfrm>
            <a:off x="1271588" y="2895600"/>
            <a:ext cx="15249525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>
                <a:solidFill>
                  <a:srgbClr val="163C5E"/>
                </a:solidFill>
                <a:cs typeface="Arial" charset="0"/>
                <a:sym typeface="Arial" charset="0"/>
              </a:rPr>
              <a:t>Alliance Key </a:t>
            </a:r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Manager: Ready to Use</a:t>
            </a:r>
            <a:endParaRPr lang="en-US" sz="4000" b="1" dirty="0">
              <a:solidFill>
                <a:srgbClr val="163C5E"/>
              </a:solidFill>
              <a:cs typeface="Arial" charset="0"/>
              <a:sym typeface="Arial" charset="0"/>
            </a:endParaRPr>
          </a:p>
        </p:txBody>
      </p:sp>
      <p:sp>
        <p:nvSpPr>
          <p:cNvPr id="17" name="Rectangle 14"/>
          <p:cNvSpPr>
            <a:spLocks/>
          </p:cNvSpPr>
          <p:nvPr/>
        </p:nvSpPr>
        <p:spPr bwMode="auto">
          <a:xfrm>
            <a:off x="890588" y="3657600"/>
            <a:ext cx="14182725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954088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Creates Certificate Authority unique to you</a:t>
            </a:r>
          </a:p>
          <a:p>
            <a:pPr marL="954088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Creates Web server certificates and private keys unique to you</a:t>
            </a:r>
          </a:p>
          <a:p>
            <a:pPr marL="954088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Creates a set of encryption keys unique to you</a:t>
            </a:r>
          </a:p>
          <a:p>
            <a:pPr marL="954088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Creates client-side certificates and private keys unique to you</a:t>
            </a:r>
          </a:p>
          <a:p>
            <a:pPr marL="954088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endParaRPr lang="en-US" sz="2800" dirty="0">
              <a:cs typeface="Arial" charset="0"/>
              <a:sym typeface="Arial" charset="0"/>
            </a:endParaRPr>
          </a:p>
          <a:p>
            <a:pPr marL="496888"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A fully functional key management solution ready to use in SECONDS!</a:t>
            </a:r>
            <a:endParaRPr lang="en-US" sz="2800" b="1" dirty="0">
              <a:solidFill>
                <a:srgbClr val="4481B7"/>
              </a:solidFill>
              <a:cs typeface="Arial" charset="0"/>
              <a:sym typeface="Arial" charset="0"/>
            </a:endParaRPr>
          </a:p>
        </p:txBody>
      </p:sp>
      <p:pic>
        <p:nvPicPr>
          <p:cNvPr id="2" name="Picture 1" descr="staples-easy-button(pp_w890_h890)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1506" y="3354387"/>
            <a:ext cx="3201988" cy="320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0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43010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26" name="Rectangle 17"/>
          <p:cNvSpPr>
            <a:spLocks/>
          </p:cNvSpPr>
          <p:nvPr/>
        </p:nvSpPr>
        <p:spPr bwMode="auto">
          <a:xfrm>
            <a:off x="1246189" y="2057400"/>
            <a:ext cx="11455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6" bIns="0"/>
          <a:lstStyle/>
          <a:p>
            <a:pPr marL="39685" eaLnBrk="1" hangingPunct="1"/>
            <a:endParaRPr lang="en-US" sz="4000" b="1" dirty="0">
              <a:solidFill>
                <a:srgbClr val="163C5E"/>
              </a:solidFill>
              <a:cs typeface="Arial" charset="0"/>
              <a:sym typeface="Arial" charset="0"/>
            </a:endParaRPr>
          </a:p>
        </p:txBody>
      </p:sp>
      <p:sp>
        <p:nvSpPr>
          <p:cNvPr id="21" name="Rectangle 17"/>
          <p:cNvSpPr>
            <a:spLocks/>
          </p:cNvSpPr>
          <p:nvPr/>
        </p:nvSpPr>
        <p:spPr bwMode="auto">
          <a:xfrm>
            <a:off x="1246188" y="2973387"/>
            <a:ext cx="1527571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What’s new from Microsoft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SQL Server 2016 Always Encrypted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Azure SQL Server TDE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Dynamic Data Masking (code changes)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Row and Column level security (playing catch-up)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Azure Resource Manager (ARM)</a:t>
            </a: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4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 dirty="0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30722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4" name="Rectangle 17"/>
          <p:cNvSpPr>
            <a:spLocks/>
          </p:cNvSpPr>
          <p:nvPr/>
        </p:nvSpPr>
        <p:spPr bwMode="auto">
          <a:xfrm>
            <a:off x="1246188" y="3049587"/>
            <a:ext cx="140565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Alliance Key Manager for VMware</a:t>
            </a: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Same FIPS 140-2 compliant technology as in </a:t>
            </a:r>
            <a:r>
              <a:rPr lang="en-US" sz="2800" dirty="0" smtClean="0">
                <a:cs typeface="Arial" charset="0"/>
                <a:sym typeface="Arial" charset="0"/>
              </a:rPr>
              <a:t>HSM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Lower operational costs and IT footprint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Accelerate deployment of missions critical security technology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Supports VMware </a:t>
            </a:r>
            <a:r>
              <a:rPr lang="en-US" sz="2800" dirty="0" err="1" smtClean="0">
                <a:cs typeface="Arial" charset="0"/>
                <a:sym typeface="Arial" charset="0"/>
              </a:rPr>
              <a:t>ESXi</a:t>
            </a:r>
            <a:r>
              <a:rPr lang="en-US" sz="2800" dirty="0" smtClean="0">
                <a:cs typeface="Arial" charset="0"/>
                <a:sym typeface="Arial" charset="0"/>
              </a:rPr>
              <a:t>, vSphere, and </a:t>
            </a:r>
            <a:r>
              <a:rPr lang="en-US" sz="2800" dirty="0" err="1" smtClean="0">
                <a:cs typeface="Arial" charset="0"/>
                <a:sym typeface="Arial" charset="0"/>
              </a:rPr>
              <a:t>vCloud</a:t>
            </a:r>
            <a:endParaRPr lang="en-US" sz="2800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VMware Technology Alliance Partner (TAP)</a:t>
            </a:r>
          </a:p>
          <a:p>
            <a:pPr marL="39688" eaLnBrk="1" hangingPunct="1">
              <a:lnSpc>
                <a:spcPct val="140000"/>
              </a:lnSpc>
            </a:pPr>
            <a:endParaRPr lang="en-US" sz="2800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5" name="Picture 4" descr="VMware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6306" y="5945187"/>
            <a:ext cx="2261048" cy="178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28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43010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3" name="Rectangle 17"/>
          <p:cNvSpPr>
            <a:spLocks/>
          </p:cNvSpPr>
          <p:nvPr/>
        </p:nvSpPr>
        <p:spPr bwMode="auto">
          <a:xfrm>
            <a:off x="1246188" y="3278187"/>
            <a:ext cx="142089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Alliance Key Manager for SQL Server Enterprise Edition</a:t>
            </a:r>
          </a:p>
          <a:p>
            <a:pPr marL="39688" eaLnBrk="1" hangingPunct="1"/>
            <a:r>
              <a:rPr lang="en-US" sz="2800" dirty="0" smtClean="0">
                <a:solidFill>
                  <a:schemeClr val="bg2"/>
                </a:solidFill>
                <a:cs typeface="Arial" charset="0"/>
                <a:sym typeface="Arial" charset="0"/>
              </a:rPr>
              <a:t>Encryption and key management with </a:t>
            </a: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no programming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Easily integrates with Microsoft SQL Server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Supports TDE &amp; EKM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Supports Cell Level Encryption</a:t>
            </a: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2" name="Picture 1" descr="SQL Server Log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5306" y="5487987"/>
            <a:ext cx="2913335" cy="23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6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43010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6"/>
          <p:cNvSpPr>
            <a:spLocks noChangeShapeType="1"/>
          </p:cNvSpPr>
          <p:nvPr/>
        </p:nvSpPr>
        <p:spPr bwMode="auto">
          <a:xfrm>
            <a:off x="4038600" y="687387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3" name="Rectangle 17"/>
          <p:cNvSpPr>
            <a:spLocks/>
          </p:cNvSpPr>
          <p:nvPr/>
        </p:nvSpPr>
        <p:spPr bwMode="auto">
          <a:xfrm>
            <a:off x="1246188" y="2973387"/>
            <a:ext cx="1527571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Alliance Key Manager for SQL Server Standard &amp; Web Editions</a:t>
            </a:r>
          </a:p>
          <a:p>
            <a:pPr marL="39688" eaLnBrk="1" hangingPunct="1"/>
            <a:r>
              <a:rPr lang="en-US" sz="2800" dirty="0" smtClean="0">
                <a:solidFill>
                  <a:schemeClr val="bg2"/>
                </a:solidFill>
                <a:cs typeface="Arial" charset="0"/>
                <a:sym typeface="Arial" charset="0"/>
              </a:rPr>
              <a:t>No EKM, No Problem</a:t>
            </a:r>
            <a:endParaRPr lang="en-US" sz="2800" b="1" dirty="0" smtClean="0">
              <a:solidFill>
                <a:srgbClr val="4481B7"/>
              </a:solidFill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Software libraries for .NET applications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Supports CLR implementation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Ideal </a:t>
            </a:r>
            <a:r>
              <a:rPr lang="en-US" sz="2800" dirty="0">
                <a:cs typeface="Arial" charset="0"/>
                <a:sym typeface="Arial" charset="0"/>
              </a:rPr>
              <a:t>for Standard and Web Editions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Partnering with </a:t>
            </a:r>
            <a:r>
              <a:rPr lang="en-US" sz="2800" dirty="0" err="1" smtClean="0">
                <a:cs typeface="Arial" charset="0"/>
                <a:sym typeface="Arial" charset="0"/>
              </a:rPr>
              <a:t>NetLib</a:t>
            </a:r>
            <a:r>
              <a:rPr lang="en-US" sz="2800" dirty="0" smtClean="0">
                <a:cs typeface="Arial" charset="0"/>
                <a:sym typeface="Arial" charset="0"/>
              </a:rPr>
              <a:t> for folder/TDE approach</a:t>
            </a:r>
            <a:endParaRPr lang="en-US" sz="2800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2" name="Picture 1" descr="SQL Server Logo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5306" y="5487987"/>
            <a:ext cx="2913335" cy="236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05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43010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1205706" y="3887787"/>
            <a:ext cx="3048000" cy="4191000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BCBDC2"/>
              </a:gs>
            </a:gsLst>
            <a:lin ang="16200000" scaled="0"/>
            <a:tileRect/>
          </a:gra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26" name="Rectangle 17"/>
          <p:cNvSpPr>
            <a:spLocks/>
          </p:cNvSpPr>
          <p:nvPr/>
        </p:nvSpPr>
        <p:spPr bwMode="auto">
          <a:xfrm>
            <a:off x="1246189" y="2057400"/>
            <a:ext cx="11455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6" bIns="0"/>
          <a:lstStyle/>
          <a:p>
            <a:pPr marL="39685" eaLnBrk="1" hangingPunct="1"/>
            <a:endParaRPr lang="en-US" sz="4000" b="1" dirty="0">
              <a:solidFill>
                <a:srgbClr val="163C5E"/>
              </a:solidFill>
              <a:cs typeface="Arial" charset="0"/>
              <a:sym typeface="Arial" charset="0"/>
            </a:endParaRPr>
          </a:p>
        </p:txBody>
      </p:sp>
      <p:sp>
        <p:nvSpPr>
          <p:cNvPr id="27" name="Rectangle 17"/>
          <p:cNvSpPr>
            <a:spLocks/>
          </p:cNvSpPr>
          <p:nvPr/>
        </p:nvSpPr>
        <p:spPr bwMode="auto">
          <a:xfrm>
            <a:off x="1246188" y="1677987"/>
            <a:ext cx="14742318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6" bIns="0"/>
          <a:lstStyle/>
          <a:p>
            <a:pPr marL="39685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Automated Encryption Using C#</a:t>
            </a:r>
            <a:endParaRPr lang="en-US" sz="4000" b="1" dirty="0">
              <a:solidFill>
                <a:srgbClr val="163C5E"/>
              </a:solidFill>
              <a:cs typeface="Arial" charset="0"/>
              <a:sym typeface="Arial" charset="0"/>
            </a:endParaRPr>
          </a:p>
        </p:txBody>
      </p:sp>
      <p:pic>
        <p:nvPicPr>
          <p:cNvPr id="28" name="Picture 27" descr="VisualStudi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306" y="2668587"/>
            <a:ext cx="3395472" cy="950976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 bwMode="auto">
          <a:xfrm flipH="1">
            <a:off x="4939506" y="4802187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006306" y="4344987"/>
            <a:ext cx="8615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481B7"/>
                </a:solidFill>
              </a:rPr>
              <a:t>ADD</a:t>
            </a:r>
            <a:endParaRPr lang="en-US" dirty="0">
              <a:solidFill>
                <a:srgbClr val="4481B7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25706" y="4268787"/>
            <a:ext cx="33033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Alliance Key Manager</a:t>
            </a:r>
          </a:p>
          <a:p>
            <a:r>
              <a:rPr lang="en-US" dirty="0" smtClean="0"/>
              <a:t>Client Assembly DLL</a:t>
            </a:r>
            <a:endParaRPr lang="en-US" dirty="0"/>
          </a:p>
        </p:txBody>
      </p:sp>
      <p:sp>
        <p:nvSpPr>
          <p:cNvPr id="32" name="Round Diagonal Corner Rectangle 31"/>
          <p:cNvSpPr/>
          <p:nvPr/>
        </p:nvSpPr>
        <p:spPr bwMode="auto">
          <a:xfrm>
            <a:off x="8520906" y="3963987"/>
            <a:ext cx="3962400" cy="1524000"/>
          </a:xfrm>
          <a:prstGeom prst="round2DiagRect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67706" y="8154987"/>
            <a:ext cx="16458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4481B7"/>
                </a:solidFill>
              </a:rPr>
              <a:t>module.cs</a:t>
            </a:r>
            <a:endParaRPr lang="en-US" dirty="0">
              <a:solidFill>
                <a:srgbClr val="4481B7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5091906" y="6783387"/>
            <a:ext cx="2819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5" name="Straight Arrow Connector 34"/>
          <p:cNvCxnSpPr/>
          <p:nvPr/>
        </p:nvCxnSpPr>
        <p:spPr bwMode="auto">
          <a:xfrm>
            <a:off x="2729706" y="3582987"/>
            <a:ext cx="0" cy="990600"/>
          </a:xfrm>
          <a:prstGeom prst="straightConnector1">
            <a:avLst/>
          </a:prstGeom>
          <a:solidFill>
            <a:schemeClr val="accent1"/>
          </a:solidFill>
          <a:ln w="101600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8743583" y="6249987"/>
            <a:ext cx="342914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Insert call to: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Retrieve a key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On-board encryption</a:t>
            </a:r>
            <a:endParaRPr lang="en-US" dirty="0"/>
          </a:p>
        </p:txBody>
      </p:sp>
      <p:sp>
        <p:nvSpPr>
          <p:cNvPr id="37" name="Round Diagonal Corner Rectangle 36"/>
          <p:cNvSpPr/>
          <p:nvPr/>
        </p:nvSpPr>
        <p:spPr bwMode="auto">
          <a:xfrm>
            <a:off x="8444706" y="6021387"/>
            <a:ext cx="4724400" cy="1752600"/>
          </a:xfrm>
          <a:prstGeom prst="round2DiagRect">
            <a:avLst/>
          </a:prstGeom>
          <a:noFill/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434306" y="4573587"/>
            <a:ext cx="2819400" cy="3416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using System;</a:t>
            </a:r>
          </a:p>
          <a:p>
            <a:r>
              <a:rPr lang="en-US" sz="1200" dirty="0"/>
              <a:t>using </a:t>
            </a:r>
            <a:r>
              <a:rPr lang="en-US" sz="1200" dirty="0" err="1"/>
              <a:t>System.Collections.Generic</a:t>
            </a:r>
            <a:r>
              <a:rPr lang="en-US" sz="1200" dirty="0"/>
              <a:t>;</a:t>
            </a:r>
          </a:p>
          <a:p>
            <a:r>
              <a:rPr lang="en-US" sz="1200" dirty="0"/>
              <a:t>using </a:t>
            </a:r>
            <a:r>
              <a:rPr lang="en-US" sz="1200" dirty="0" err="1"/>
              <a:t>System.Linq</a:t>
            </a:r>
            <a:r>
              <a:rPr lang="en-US" sz="1200" dirty="0"/>
              <a:t>;</a:t>
            </a:r>
          </a:p>
          <a:p>
            <a:r>
              <a:rPr lang="en-US" sz="1200" dirty="0"/>
              <a:t>using </a:t>
            </a:r>
            <a:r>
              <a:rPr lang="en-US" sz="1200" dirty="0" err="1"/>
              <a:t>System.Security.Cryptography</a:t>
            </a:r>
            <a:r>
              <a:rPr lang="en-US" sz="1200" dirty="0"/>
              <a:t>;</a:t>
            </a:r>
          </a:p>
          <a:p>
            <a:r>
              <a:rPr lang="en-US" sz="1200" dirty="0"/>
              <a:t>using </a:t>
            </a:r>
            <a:r>
              <a:rPr lang="en-US" sz="1200" dirty="0" err="1"/>
              <a:t>System.Text</a:t>
            </a:r>
            <a:r>
              <a:rPr lang="en-US" sz="1200" dirty="0"/>
              <a:t>;</a:t>
            </a:r>
          </a:p>
          <a:p>
            <a:r>
              <a:rPr lang="en-US" sz="1200" dirty="0"/>
              <a:t>using </a:t>
            </a:r>
            <a:r>
              <a:rPr lang="en-US" sz="1200" dirty="0" err="1"/>
              <a:t>Microsoft.SqlServer.Server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using </a:t>
            </a:r>
            <a:r>
              <a:rPr lang="en-US" sz="1200" dirty="0" err="1"/>
              <a:t>Townsend.Alliance</a:t>
            </a:r>
            <a:r>
              <a:rPr lang="en-US" sz="1200" dirty="0"/>
              <a:t>;</a:t>
            </a:r>
          </a:p>
          <a:p>
            <a:endParaRPr lang="en-US" sz="1200" dirty="0"/>
          </a:p>
          <a:p>
            <a:r>
              <a:rPr lang="en-US" sz="1200" dirty="0"/>
              <a:t>  public class </a:t>
            </a:r>
            <a:r>
              <a:rPr lang="en-US" sz="1200" dirty="0" err="1"/>
              <a:t>EncryptDecryptUdf</a:t>
            </a:r>
            <a:endParaRPr lang="en-US" sz="1200" dirty="0"/>
          </a:p>
          <a:p>
            <a:r>
              <a:rPr lang="en-US" sz="1200" dirty="0"/>
              <a:t>  {</a:t>
            </a:r>
          </a:p>
          <a:p>
            <a:r>
              <a:rPr lang="en-US" sz="1200" dirty="0"/>
              <a:t>     #region Public Methods and Operators</a:t>
            </a:r>
          </a:p>
          <a:p>
            <a:endParaRPr lang="en-US" sz="1200" dirty="0"/>
          </a:p>
          <a:p>
            <a:r>
              <a:rPr lang="en-US" sz="1200" dirty="0"/>
              <a:t>     // The </a:t>
            </a:r>
            <a:r>
              <a:rPr lang="en-US" sz="1200" dirty="0" err="1"/>
              <a:t>SqlFacet</a:t>
            </a:r>
            <a:r>
              <a:rPr lang="en-US" sz="1200" dirty="0"/>
              <a:t> attribute defines these as </a:t>
            </a:r>
            <a:r>
              <a:rPr lang="en-US" sz="1200" dirty="0" err="1"/>
              <a:t>varbinary</a:t>
            </a:r>
            <a:r>
              <a:rPr lang="en-US" sz="1200" dirty="0"/>
              <a:t>(max) for data up to 2^31-1 bytes long.</a:t>
            </a:r>
          </a:p>
          <a:p>
            <a:r>
              <a:rPr lang="en-US" sz="1200" dirty="0"/>
              <a:t>   </a:t>
            </a:r>
          </a:p>
        </p:txBody>
      </p:sp>
    </p:spTree>
    <p:extLst>
      <p:ext uri="{BB962C8B-B14F-4D97-AF65-F5344CB8AC3E}">
        <p14:creationId xmlns:p14="http://schemas.microsoft.com/office/powerpoint/2010/main" val="2913816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pic>
        <p:nvPicPr>
          <p:cNvPr id="31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faceboo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88306" y="8231187"/>
            <a:ext cx="406400" cy="406400"/>
          </a:xfrm>
          <a:prstGeom prst="rect">
            <a:avLst/>
          </a:prstGeom>
        </p:spPr>
      </p:pic>
      <p:pic>
        <p:nvPicPr>
          <p:cNvPr id="5" name="Picture 4" descr="twitter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7906" y="8231187"/>
            <a:ext cx="406400" cy="406400"/>
          </a:xfrm>
          <a:prstGeom prst="rect">
            <a:avLst/>
          </a:prstGeom>
        </p:spPr>
      </p:pic>
      <p:pic>
        <p:nvPicPr>
          <p:cNvPr id="6" name="Picture 5" descr="linkedin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7506" y="8231187"/>
            <a:ext cx="406400" cy="406400"/>
          </a:xfrm>
          <a:prstGeom prst="rect">
            <a:avLst/>
          </a:prstGeom>
        </p:spPr>
      </p:pic>
      <p:pic>
        <p:nvPicPr>
          <p:cNvPr id="7" name="Picture 6" descr="youtub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7106" y="8231187"/>
            <a:ext cx="406400" cy="406400"/>
          </a:xfrm>
          <a:prstGeom prst="rect">
            <a:avLst/>
          </a:prstGeom>
        </p:spPr>
      </p:pic>
      <p:sp>
        <p:nvSpPr>
          <p:cNvPr id="37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7"/>
          <p:cNvSpPr>
            <a:spLocks/>
          </p:cNvSpPr>
          <p:nvPr/>
        </p:nvSpPr>
        <p:spPr bwMode="auto">
          <a:xfrm>
            <a:off x="658813" y="6858000"/>
            <a:ext cx="627538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3200" b="1">
                <a:solidFill>
                  <a:srgbClr val="163C5E"/>
                </a:solidFill>
                <a:cs typeface="Arial" charset="0"/>
                <a:sym typeface="Arial" charset="0"/>
              </a:rPr>
              <a:t>Contact Townsend Security:</a:t>
            </a:r>
          </a:p>
        </p:txBody>
      </p:sp>
      <p:sp>
        <p:nvSpPr>
          <p:cNvPr id="17" name="Rectangle 6"/>
          <p:cNvSpPr>
            <a:spLocks/>
          </p:cNvSpPr>
          <p:nvPr/>
        </p:nvSpPr>
        <p:spPr bwMode="auto">
          <a:xfrm>
            <a:off x="4024312" y="2133600"/>
            <a:ext cx="12421393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3600" b="1" dirty="0">
                <a:solidFill>
                  <a:srgbClr val="163C5E"/>
                </a:solidFill>
                <a:cs typeface="Arial" charset="0"/>
                <a:sym typeface="Arial" charset="0"/>
              </a:rPr>
              <a:t>Any Questions About </a:t>
            </a:r>
            <a:r>
              <a:rPr lang="en-US" sz="36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VMware, SQL Server and Encryption Key </a:t>
            </a:r>
            <a:r>
              <a:rPr lang="en-US" sz="3600" b="1" dirty="0">
                <a:solidFill>
                  <a:srgbClr val="163C5E"/>
                </a:solidFill>
                <a:cs typeface="Arial" charset="0"/>
                <a:sym typeface="Arial" charset="0"/>
              </a:rPr>
              <a:t>Management?</a:t>
            </a:r>
          </a:p>
        </p:txBody>
      </p: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0713" y="1447800"/>
            <a:ext cx="182880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Rectangle 17"/>
          <p:cNvSpPr>
            <a:spLocks/>
          </p:cNvSpPr>
          <p:nvPr/>
        </p:nvSpPr>
        <p:spPr bwMode="auto">
          <a:xfrm>
            <a:off x="2017713" y="3962400"/>
            <a:ext cx="134016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4400" b="1">
                <a:solidFill>
                  <a:srgbClr val="FFBA00"/>
                </a:solidFill>
                <a:ea typeface="ヒラギノ角ゴ ProN W3" charset="0"/>
                <a:cs typeface="ヒラギノ角ゴ ProN W3" charset="0"/>
              </a:rPr>
              <a:t>&gt; </a:t>
            </a:r>
            <a:r>
              <a:rPr lang="en-US" sz="4400" b="1">
                <a:solidFill>
                  <a:srgbClr val="163C5E"/>
                </a:solidFill>
                <a:ea typeface="ヒラギノ角ゴ ProN W3" charset="0"/>
                <a:cs typeface="ヒラギノ角ゴ ProN W3" charset="0"/>
              </a:rPr>
              <a:t> Secure Keys.  Meet Compliance Requirements.</a:t>
            </a:r>
          </a:p>
        </p:txBody>
      </p:sp>
      <p:sp>
        <p:nvSpPr>
          <p:cNvPr id="26" name="Line 18"/>
          <p:cNvSpPr>
            <a:spLocks noChangeShapeType="1"/>
          </p:cNvSpPr>
          <p:nvPr/>
        </p:nvSpPr>
        <p:spPr bwMode="auto">
          <a:xfrm>
            <a:off x="7772400" y="3352800"/>
            <a:ext cx="1752600" cy="0"/>
          </a:xfrm>
          <a:prstGeom prst="line">
            <a:avLst/>
          </a:prstGeom>
          <a:noFill/>
          <a:ln w="9525">
            <a:solidFill>
              <a:schemeClr val="bg2">
                <a:alpha val="25098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ectangle 19"/>
          <p:cNvSpPr>
            <a:spLocks noChangeArrowheads="1"/>
          </p:cNvSpPr>
          <p:nvPr/>
        </p:nvSpPr>
        <p:spPr bwMode="auto">
          <a:xfrm>
            <a:off x="2134187" y="4911725"/>
            <a:ext cx="1316237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Securely manage keys for data encrypted on ANY platform: Windows Linux, UNIX, IBM </a:t>
            </a:r>
            <a:r>
              <a:rPr lang="en-US" dirty="0" err="1">
                <a:solidFill>
                  <a:schemeClr val="bg2"/>
                </a:solidFill>
              </a:rPr>
              <a:t>i</a:t>
            </a:r>
            <a:r>
              <a:rPr lang="en-US" dirty="0">
                <a:solidFill>
                  <a:schemeClr val="bg2"/>
                </a:solidFill>
              </a:rPr>
              <a:t>, IBM z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FIPS 140-2 </a:t>
            </a:r>
            <a:r>
              <a:rPr lang="en-US" dirty="0" smtClean="0">
                <a:solidFill>
                  <a:schemeClr val="bg2"/>
                </a:solidFill>
              </a:rPr>
              <a:t>compliance  </a:t>
            </a:r>
            <a:r>
              <a:rPr lang="en-US" dirty="0">
                <a:solidFill>
                  <a:schemeClr val="bg2"/>
                </a:solidFill>
              </a:rPr>
              <a:t>|  Low cost.  Comprehensive solution.</a:t>
            </a:r>
          </a:p>
        </p:txBody>
      </p:sp>
      <p:sp>
        <p:nvSpPr>
          <p:cNvPr id="29" name="Rectangle 8"/>
          <p:cNvSpPr>
            <a:spLocks/>
          </p:cNvSpPr>
          <p:nvPr/>
        </p:nvSpPr>
        <p:spPr bwMode="auto">
          <a:xfrm>
            <a:off x="685800" y="7312025"/>
            <a:ext cx="57912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>
                <a:cs typeface="Arial" charset="0"/>
                <a:sym typeface="Arial" charset="0"/>
              </a:rPr>
              <a:t>patrick.townsend@townsendsecurity.com</a:t>
            </a:r>
          </a:p>
          <a:p>
            <a:pPr marL="39688" eaLnBrk="1" hangingPunct="1"/>
            <a:r>
              <a:rPr lang="en-US">
                <a:cs typeface="Arial" charset="0"/>
                <a:sym typeface="Arial" charset="0"/>
              </a:rPr>
              <a:t>www.townsendsecurity.com</a:t>
            </a:r>
          </a:p>
          <a:p>
            <a:pPr marL="39688" eaLnBrk="1" hangingPunct="1"/>
            <a:r>
              <a:rPr lang="en-US">
                <a:cs typeface="Arial" charset="0"/>
                <a:sym typeface="Arial" charset="0"/>
              </a:rPr>
              <a:t>800.357.1019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0" name="Rectangle 17"/>
          <p:cNvSpPr>
            <a:spLocks/>
          </p:cNvSpPr>
          <p:nvPr/>
        </p:nvSpPr>
        <p:spPr bwMode="auto">
          <a:xfrm>
            <a:off x="1246188" y="2211387"/>
            <a:ext cx="105513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What is Considered Sensitive Data?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Attackers are great aggregators.  Losing a little PII can mean big losses for consumers and customers.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Email address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Social security number / Tax ID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Password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ZIP code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Health information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Credit card number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And much more!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2" name="Picture 1" descr="PersonalInformation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3706" y="3963987"/>
            <a:ext cx="44410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11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3587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8" name="Rectangle 17"/>
          <p:cNvSpPr>
            <a:spLocks/>
          </p:cNvSpPr>
          <p:nvPr/>
        </p:nvSpPr>
        <p:spPr bwMode="auto">
          <a:xfrm>
            <a:off x="1204913" y="2135187"/>
            <a:ext cx="144018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>
                <a:solidFill>
                  <a:srgbClr val="163C5E"/>
                </a:solidFill>
                <a:cs typeface="Arial" charset="0"/>
                <a:sym typeface="Arial" charset="0"/>
              </a:rPr>
              <a:t>Compliance </a:t>
            </a:r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Regulations Drive </a:t>
            </a:r>
            <a:r>
              <a:rPr lang="en-US" sz="4000" b="1" dirty="0">
                <a:solidFill>
                  <a:srgbClr val="163C5E"/>
                </a:solidFill>
                <a:cs typeface="Arial" charset="0"/>
                <a:sym typeface="Arial" charset="0"/>
              </a:rPr>
              <a:t>Encryption</a:t>
            </a:r>
          </a:p>
        </p:txBody>
      </p:sp>
      <p:sp>
        <p:nvSpPr>
          <p:cNvPr id="9" name="Rectangle 19"/>
          <p:cNvSpPr>
            <a:spLocks/>
          </p:cNvSpPr>
          <p:nvPr/>
        </p:nvSpPr>
        <p:spPr bwMode="auto">
          <a:xfrm>
            <a:off x="1157288" y="2971799"/>
            <a:ext cx="15211425" cy="488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2800" b="1" dirty="0">
                <a:solidFill>
                  <a:srgbClr val="4481B7"/>
                </a:solidFill>
                <a:cs typeface="Arial" charset="0"/>
                <a:sym typeface="Arial" charset="0"/>
              </a:rPr>
              <a:t>Your customers expect you to protect their data.</a:t>
            </a:r>
          </a:p>
          <a:p>
            <a:pPr eaLnBrk="1" hangingPunct="1">
              <a:lnSpc>
                <a:spcPct val="140000"/>
              </a:lnSpc>
              <a:buClr>
                <a:srgbClr val="163C5E"/>
              </a:buClr>
              <a:buSzPct val="100000"/>
              <a:defRPr/>
            </a:pPr>
            <a:r>
              <a:rPr lang="en-US" sz="2800" b="1" dirty="0">
                <a:solidFill>
                  <a:srgbClr val="4481B7"/>
                </a:solidFill>
                <a:cs typeface="Arial" charset="0"/>
                <a:sym typeface="Arial" charset="0"/>
              </a:rPr>
              <a:t>Government and industry created regulations require you to protect personal data.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cs typeface="Arial" charset="0"/>
                <a:sym typeface="Arial" charset="0"/>
              </a:rPr>
              <a:t>State and proposed Federal Privacy Notification laws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PCI </a:t>
            </a:r>
            <a:r>
              <a:rPr lang="en-US" sz="2800" dirty="0">
                <a:cs typeface="Arial" charset="0"/>
                <a:sym typeface="Arial" charset="0"/>
              </a:rPr>
              <a:t>Data Security Standard (PCI DSS) for Merchants and Acquirers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HIPAA </a:t>
            </a:r>
            <a:r>
              <a:rPr lang="en-US" sz="2800" dirty="0">
                <a:cs typeface="Arial" charset="0"/>
                <a:sym typeface="Arial" charset="0"/>
              </a:rPr>
              <a:t>Data Security and HITECH ACT of 2009 for medical providers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GLBA </a:t>
            </a:r>
            <a:r>
              <a:rPr lang="en-US" sz="2800" dirty="0">
                <a:cs typeface="Arial" charset="0"/>
                <a:sym typeface="Arial" charset="0"/>
              </a:rPr>
              <a:t>/ FFIEC for the financial industry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FISMA </a:t>
            </a:r>
            <a:r>
              <a:rPr lang="en-US" sz="2800" dirty="0">
                <a:cs typeface="Arial" charset="0"/>
                <a:sym typeface="Arial" charset="0"/>
              </a:rPr>
              <a:t>for US Government agencies</a:t>
            </a:r>
          </a:p>
          <a:p>
            <a:pPr marL="457200" indent="-457200" eaLnBrk="1" hangingPunct="1">
              <a:lnSpc>
                <a:spcPct val="140000"/>
              </a:lnSpc>
              <a:buClr>
                <a:srgbClr val="163C5E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 smtClean="0">
                <a:cs typeface="Arial" charset="0"/>
                <a:sym typeface="Arial" charset="0"/>
              </a:rPr>
              <a:t>Federal </a:t>
            </a:r>
            <a:r>
              <a:rPr lang="en-US" sz="2800" dirty="0">
                <a:cs typeface="Arial" charset="0"/>
                <a:sym typeface="Arial" charset="0"/>
              </a:rPr>
              <a:t>Trade Commission (FTC) </a:t>
            </a:r>
            <a:r>
              <a:rPr lang="en-US" sz="2800" dirty="0" smtClean="0">
                <a:cs typeface="Arial" charset="0"/>
                <a:sym typeface="Arial" charset="0"/>
              </a:rPr>
              <a:t>enforcement</a:t>
            </a: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11" name="Picture 21" descr="InviteFin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8813" y="6173788"/>
            <a:ext cx="60071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715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0" name="Rectangle 17"/>
          <p:cNvSpPr>
            <a:spLocks/>
          </p:cNvSpPr>
          <p:nvPr/>
        </p:nvSpPr>
        <p:spPr bwMode="auto">
          <a:xfrm>
            <a:off x="1246188" y="1906587"/>
            <a:ext cx="108561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What Encryption Should I Use?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Use AES, RSA, Triple DES, or other standard methods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Beware of non-standard encryption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Example: </a:t>
            </a:r>
            <a:r>
              <a:rPr lang="en-US" sz="2800" dirty="0" err="1" smtClean="0">
                <a:cs typeface="Arial" charset="0"/>
                <a:sym typeface="Arial" charset="0"/>
              </a:rPr>
              <a:t>Homomorphic</a:t>
            </a:r>
            <a:r>
              <a:rPr lang="en-US" sz="2800" dirty="0" smtClean="0">
                <a:cs typeface="Arial" charset="0"/>
                <a:sym typeface="Arial" charset="0"/>
              </a:rPr>
              <a:t> encryption</a:t>
            </a:r>
          </a:p>
          <a:p>
            <a:pPr marL="839788" lvl="1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Has not received wide review and acceptance</a:t>
            </a:r>
          </a:p>
          <a:p>
            <a:pPr marL="839788" lvl="1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Cannot be certified by a standards body</a:t>
            </a:r>
          </a:p>
          <a:p>
            <a:pPr marL="839788" lvl="1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Cannot achieve FIPS 140-2 validation</a:t>
            </a:r>
          </a:p>
          <a:p>
            <a:pPr marL="839788" lvl="1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 smtClean="0">
                <a:cs typeface="Arial" charset="0"/>
                <a:sym typeface="Arial" charset="0"/>
              </a:rPr>
              <a:t>Compliance regulations prohibit its use</a:t>
            </a:r>
            <a:endParaRPr lang="en-US" sz="2800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b="1" dirty="0" smtClean="0">
              <a:solidFill>
                <a:srgbClr val="4481B7"/>
              </a:solidFill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The </a:t>
            </a:r>
            <a:r>
              <a:rPr lang="en-US" sz="2800" b="1" dirty="0">
                <a:solidFill>
                  <a:srgbClr val="4481B7"/>
                </a:solidFill>
                <a:cs typeface="Arial" charset="0"/>
                <a:sym typeface="Arial" charset="0"/>
              </a:rPr>
              <a:t>best encryption algorithms are open, vetted, and independently </a:t>
            </a: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reviewed like AES </a:t>
            </a:r>
            <a:r>
              <a:rPr lang="en-US" sz="2800" dirty="0">
                <a:cs typeface="Arial" charset="0"/>
                <a:sym typeface="Arial" charset="0"/>
              </a:rPr>
              <a:t>– which means NIST certified</a:t>
            </a:r>
          </a:p>
          <a:p>
            <a:pPr marL="39688" eaLnBrk="1" hangingPunct="1">
              <a:lnSpc>
                <a:spcPct val="140000"/>
              </a:lnSpc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3" name="Picture 2" descr="NIST_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8506" y="6630987"/>
            <a:ext cx="4620676" cy="13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0" name="Rectangle 17"/>
          <p:cNvSpPr>
            <a:spLocks/>
          </p:cNvSpPr>
          <p:nvPr/>
        </p:nvSpPr>
        <p:spPr bwMode="auto">
          <a:xfrm>
            <a:off x="1246188" y="2363787"/>
            <a:ext cx="107799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Impacts of Encryption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Performance – </a:t>
            </a:r>
            <a:r>
              <a:rPr lang="en-US" sz="2800" dirty="0" smtClean="0">
                <a:cs typeface="Arial" charset="0"/>
                <a:sym typeface="Arial" charset="0"/>
              </a:rPr>
              <a:t>Expect a 2-4% overhead</a:t>
            </a:r>
          </a:p>
          <a:p>
            <a:pPr marL="39688" eaLnBrk="1" hangingPunct="1"/>
            <a:endParaRPr lang="en-US" sz="2800" dirty="0" smtClean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Backup and Restore Operations – </a:t>
            </a:r>
            <a:r>
              <a:rPr lang="en-US" sz="2800" dirty="0" smtClean="0">
                <a:cs typeface="Arial" charset="0"/>
                <a:sym typeface="Arial" charset="0"/>
              </a:rPr>
              <a:t>Can take longer as information is encrypted and compression is less effective</a:t>
            </a:r>
          </a:p>
          <a:p>
            <a:pPr marL="39688" eaLnBrk="1" hangingPunct="1"/>
            <a:endParaRPr lang="en-US" sz="2800" dirty="0" smtClean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r>
              <a:rPr lang="en-US" sz="2800" b="1" dirty="0" smtClean="0">
                <a:solidFill>
                  <a:srgbClr val="4481B7"/>
                </a:solidFill>
                <a:cs typeface="Arial" charset="0"/>
                <a:sym typeface="Arial" charset="0"/>
              </a:rPr>
              <a:t>High Availability – </a:t>
            </a:r>
            <a:r>
              <a:rPr lang="en-US" sz="2800" dirty="0" smtClean="0">
                <a:cs typeface="Arial" charset="0"/>
                <a:sym typeface="Arial" charset="0"/>
              </a:rPr>
              <a:t>In the event of an interruption, you need to easily restore your keys from a backup key management solution</a:t>
            </a:r>
            <a:endParaRPr lang="en-US" sz="2800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dirty="0" smtClean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4" name="Picture 3" descr="Performance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5306" y="4878387"/>
            <a:ext cx="3176016" cy="317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4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/>
          </p:cNvSpPr>
          <p:nvPr/>
        </p:nvSpPr>
        <p:spPr bwMode="auto">
          <a:xfrm>
            <a:off x="0" y="5791200"/>
            <a:ext cx="17346613" cy="35814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6E6E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en-US">
              <a:solidFill>
                <a:srgbClr val="000000"/>
              </a:solidFill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pic>
        <p:nvPicPr>
          <p:cNvPr id="24578" name="Picture 3" descr="TS_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3657600" cy="109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2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13030200" y="9144000"/>
            <a:ext cx="3944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10" name="Rectangle 17"/>
          <p:cNvSpPr>
            <a:spLocks/>
          </p:cNvSpPr>
          <p:nvPr/>
        </p:nvSpPr>
        <p:spPr bwMode="auto">
          <a:xfrm>
            <a:off x="1246188" y="3049587"/>
            <a:ext cx="1405651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Why is Key Management Important?</a:t>
            </a:r>
          </a:p>
          <a:p>
            <a:pPr marL="39688" eaLnBrk="1" hangingPunct="1">
              <a:lnSpc>
                <a:spcPct val="50000"/>
              </a:lnSpc>
            </a:pPr>
            <a:endParaRPr lang="en-US" sz="2800" b="1" dirty="0" smtClean="0">
              <a:solidFill>
                <a:srgbClr val="163C5E"/>
              </a:solidFill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Encryption keys are </a:t>
            </a:r>
            <a:r>
              <a:rPr lang="en-US" sz="2800" b="1" i="1" dirty="0">
                <a:cs typeface="Arial" charset="0"/>
                <a:sym typeface="Arial" charset="0"/>
              </a:rPr>
              <a:t>THE</a:t>
            </a:r>
            <a:r>
              <a:rPr lang="en-US" sz="2800" dirty="0">
                <a:cs typeface="Arial" charset="0"/>
                <a:sym typeface="Arial" charset="0"/>
              </a:rPr>
              <a:t> secret that must be protected (not the algorithm)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There are industry standards and best practices for key management (NIST)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dirty="0">
                <a:cs typeface="Arial" charset="0"/>
                <a:sym typeface="Arial" charset="0"/>
              </a:rPr>
              <a:t>Compliance regulations (PCI, HIPAA, etc.) require proper key </a:t>
            </a:r>
            <a:r>
              <a:rPr lang="en-US" sz="2800" dirty="0" smtClean="0">
                <a:cs typeface="Arial" charset="0"/>
                <a:sym typeface="Arial" charset="0"/>
              </a:rPr>
              <a:t>management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r>
              <a:rPr lang="en-US" sz="2800" b="1" dirty="0" smtClean="0">
                <a:cs typeface="Arial" charset="0"/>
                <a:sym typeface="Arial" charset="0"/>
              </a:rPr>
              <a:t>Separate encryption control and ownership from the cloud provider</a:t>
            </a: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 smtClean="0">
              <a:cs typeface="Arial" charset="0"/>
              <a:sym typeface="Arial" charset="0"/>
            </a:endParaRPr>
          </a:p>
          <a:p>
            <a:pPr marL="382588" indent="-342900" eaLnBrk="1" hangingPunct="1">
              <a:lnSpc>
                <a:spcPct val="140000"/>
              </a:lnSpc>
              <a:buFont typeface="Wingdings" charset="2"/>
              <a:buChar char="§"/>
            </a:pPr>
            <a:endParaRPr lang="en-US" dirty="0">
              <a:cs typeface="Arial" charset="0"/>
              <a:sym typeface="Arial" charset="0"/>
            </a:endParaRPr>
          </a:p>
          <a:p>
            <a:pPr marL="39688" eaLnBrk="1" hangingPunct="1">
              <a:lnSpc>
                <a:spcPct val="140000"/>
              </a:lnSpc>
            </a:pPr>
            <a:endParaRPr lang="en-US" sz="2800" dirty="0">
              <a:cs typeface="Arial" charset="0"/>
              <a:sym typeface="Arial" charset="0"/>
            </a:endParaRPr>
          </a:p>
        </p:txBody>
      </p:sp>
      <p:pic>
        <p:nvPicPr>
          <p:cNvPr id="3" name="Picture 2" descr="key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9706" y="4878387"/>
            <a:ext cx="2501424" cy="335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3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S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799" y="304801"/>
            <a:ext cx="3657601" cy="109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Line 6"/>
          <p:cNvSpPr>
            <a:spLocks noChangeShapeType="1"/>
          </p:cNvSpPr>
          <p:nvPr/>
        </p:nvSpPr>
        <p:spPr bwMode="auto">
          <a:xfrm>
            <a:off x="4038600" y="762000"/>
            <a:ext cx="13308013" cy="0"/>
          </a:xfrm>
          <a:prstGeom prst="line">
            <a:avLst/>
          </a:prstGeom>
          <a:noFill/>
          <a:ln w="25400">
            <a:solidFill>
              <a:srgbClr val="ECECE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8910638"/>
            <a:ext cx="17346613" cy="1071563"/>
          </a:xfrm>
          <a:prstGeom prst="rect">
            <a:avLst/>
          </a:prstGeom>
          <a:gradFill rotWithShape="0">
            <a:gsLst>
              <a:gs pos="0">
                <a:srgbClr val="3B415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 anchor="ctr"/>
          <a:lstStyle/>
          <a:p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3030202" y="9144001"/>
            <a:ext cx="4111368" cy="47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2" tIns="45716" rIns="91432" bIns="45716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www.townsendsecurity.com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1295399" y="1525587"/>
            <a:ext cx="13716000" cy="99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6" bIns="0"/>
          <a:lstStyle/>
          <a:p>
            <a:pPr marL="39685" eaLnBrk="1" hangingPunct="1"/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Benefits </a:t>
            </a:r>
            <a:r>
              <a:rPr lang="en-US" sz="4000" b="1" dirty="0">
                <a:solidFill>
                  <a:srgbClr val="163C5E"/>
                </a:solidFill>
                <a:cs typeface="Arial" charset="0"/>
                <a:sym typeface="Arial" charset="0"/>
              </a:rPr>
              <a:t>of </a:t>
            </a:r>
            <a:r>
              <a:rPr lang="en-US" sz="4000" b="1" dirty="0" smtClean="0">
                <a:solidFill>
                  <a:srgbClr val="163C5E"/>
                </a:solidFill>
                <a:cs typeface="Arial" charset="0"/>
                <a:sym typeface="Arial" charset="0"/>
              </a:rPr>
              <a:t>Encryption Key Management</a:t>
            </a:r>
          </a:p>
        </p:txBody>
      </p:sp>
      <p:pic>
        <p:nvPicPr>
          <p:cNvPr id="8" name="Picture 29" descr="shadow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253915" y="6986587"/>
            <a:ext cx="4433886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" descr="Ponemon Logo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25314" y="6173786"/>
            <a:ext cx="4876800" cy="114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creen Shot 2014-07-11 at 2.13.5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106" y="2287587"/>
            <a:ext cx="10820400" cy="63736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016706" y="8002587"/>
            <a:ext cx="3235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* Global Encryption Trends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20504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14246</TotalTime>
  <Words>1392</Words>
  <Application>Microsoft Macintosh PowerPoint</Application>
  <PresentationFormat>Custom</PresentationFormat>
  <Paragraphs>300</Paragraphs>
  <Slides>34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Nicholas Bayle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Bayle</dc:creator>
  <cp:lastModifiedBy>Patrick Townsend</cp:lastModifiedBy>
  <cp:revision>649</cp:revision>
  <dcterms:created xsi:type="dcterms:W3CDTF">2012-01-10T00:30:04Z</dcterms:created>
  <dcterms:modified xsi:type="dcterms:W3CDTF">2017-01-11T19:51:13Z</dcterms:modified>
</cp:coreProperties>
</file>